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31"/>
  </p:notesMasterIdLst>
  <p:sldIdLst>
    <p:sldId id="323" r:id="rId2"/>
    <p:sldId id="331" r:id="rId3"/>
    <p:sldId id="313" r:id="rId4"/>
    <p:sldId id="328" r:id="rId5"/>
    <p:sldId id="332" r:id="rId6"/>
    <p:sldId id="334" r:id="rId7"/>
    <p:sldId id="335" r:id="rId8"/>
    <p:sldId id="336" r:id="rId9"/>
    <p:sldId id="337" r:id="rId10"/>
    <p:sldId id="338" r:id="rId11"/>
    <p:sldId id="355" r:id="rId12"/>
    <p:sldId id="339" r:id="rId13"/>
    <p:sldId id="340" r:id="rId14"/>
    <p:sldId id="341" r:id="rId15"/>
    <p:sldId id="342" r:id="rId16"/>
    <p:sldId id="343" r:id="rId17"/>
    <p:sldId id="344" r:id="rId18"/>
    <p:sldId id="345" r:id="rId19"/>
    <p:sldId id="346" r:id="rId20"/>
    <p:sldId id="347" r:id="rId21"/>
    <p:sldId id="348" r:id="rId22"/>
    <p:sldId id="349" r:id="rId23"/>
    <p:sldId id="350" r:id="rId24"/>
    <p:sldId id="351" r:id="rId25"/>
    <p:sldId id="352" r:id="rId26"/>
    <p:sldId id="353" r:id="rId27"/>
    <p:sldId id="356" r:id="rId28"/>
    <p:sldId id="354" r:id="rId29"/>
    <p:sldId id="32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becca ruhlman" initials="rr" lastIdx="1" clrIdx="0">
    <p:extLst>
      <p:ext uri="{19B8F6BF-5375-455C-9EA6-DF929625EA0E}">
        <p15:presenceInfo xmlns:p15="http://schemas.microsoft.com/office/powerpoint/2012/main" userId="d5b2232316ecf4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BFE7"/>
    <a:srgbClr val="D50032"/>
    <a:srgbClr val="001E62"/>
    <a:srgbClr val="F4F3E8"/>
    <a:srgbClr val="0080A9"/>
    <a:srgbClr val="FEBB37"/>
    <a:srgbClr val="333333"/>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96" autoAdjust="0"/>
    <p:restoredTop sz="86455" autoAdjust="0"/>
  </p:normalViewPr>
  <p:slideViewPr>
    <p:cSldViewPr snapToGrid="0" snapToObjects="1">
      <p:cViewPr varScale="1">
        <p:scale>
          <a:sx n="54" d="100"/>
          <a:sy n="54" d="100"/>
        </p:scale>
        <p:origin x="748"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4A3ED06A-E3B9-0047-8050-B794EA99C6AE}" type="datetimeFigureOut">
              <a:rPr lang="en-US" smtClean="0"/>
              <a:pPr/>
              <a:t>5/1/2024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FCFDF244-9769-4A4F-8A52-7801F8D12EA0}" type="slidenum">
              <a:rPr lang="en-US" smtClean="0"/>
              <a:pPr/>
              <a:t>‹#›</a:t>
            </a:fld>
            <a:endParaRPr lang="en-US" dirty="0"/>
          </a:p>
        </p:txBody>
      </p:sp>
    </p:spTree>
    <p:extLst>
      <p:ext uri="{BB962C8B-B14F-4D97-AF65-F5344CB8AC3E}">
        <p14:creationId xmlns:p14="http://schemas.microsoft.com/office/powerpoint/2010/main" val="228736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sp>
        <p:nvSpPr>
          <p:cNvPr id="14" name="Picture Placeholder 13" descr="you must type your ada compliant description here.">
            <a:extLst>
              <a:ext uri="{FF2B5EF4-FFF2-40B4-BE49-F238E27FC236}">
                <a16:creationId xmlns:a16="http://schemas.microsoft.com/office/drawing/2014/main" id="{4FE3EE1A-FE2A-D841-84E7-BEC666CBB2FF}"/>
              </a:ext>
            </a:extLst>
          </p:cNvPr>
          <p:cNvSpPr>
            <a:spLocks noGrp="1"/>
          </p:cNvSpPr>
          <p:nvPr>
            <p:ph type="pic" sz="quarter" idx="12"/>
          </p:nvPr>
        </p:nvSpPr>
        <p:spPr>
          <a:xfrm>
            <a:off x="-803275" y="0"/>
            <a:ext cx="6248908" cy="6874625"/>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 name="connsiteX4" fmla="*/ 0 w 6858000"/>
              <a:gd name="connsiteY4" fmla="*/ 0 h 6858000"/>
              <a:gd name="connsiteX0" fmla="*/ 0 w 6858000"/>
              <a:gd name="connsiteY0" fmla="*/ 0 h 6858000"/>
              <a:gd name="connsiteX1" fmla="*/ 4862945 w 6858000"/>
              <a:gd name="connsiteY1" fmla="*/ 0 h 6858000"/>
              <a:gd name="connsiteX2" fmla="*/ 6858000 w 6858000"/>
              <a:gd name="connsiteY2" fmla="*/ 6858000 h 6858000"/>
              <a:gd name="connsiteX3" fmla="*/ 0 w 6858000"/>
              <a:gd name="connsiteY3" fmla="*/ 6858000 h 6858000"/>
              <a:gd name="connsiteX4" fmla="*/ 0 w 6858000"/>
              <a:gd name="connsiteY4" fmla="*/ 0 h 6858000"/>
              <a:gd name="connsiteX0" fmla="*/ 0 w 4862945"/>
              <a:gd name="connsiteY0" fmla="*/ 0 h 6874625"/>
              <a:gd name="connsiteX1" fmla="*/ 4862945 w 4862945"/>
              <a:gd name="connsiteY1" fmla="*/ 0 h 6874625"/>
              <a:gd name="connsiteX2" fmla="*/ 4846320 w 4862945"/>
              <a:gd name="connsiteY2" fmla="*/ 6874625 h 6874625"/>
              <a:gd name="connsiteX3" fmla="*/ 0 w 4862945"/>
              <a:gd name="connsiteY3" fmla="*/ 6858000 h 6874625"/>
              <a:gd name="connsiteX4" fmla="*/ 0 w 4862945"/>
              <a:gd name="connsiteY4" fmla="*/ 0 h 6874625"/>
              <a:gd name="connsiteX0" fmla="*/ 0 w 6130182"/>
              <a:gd name="connsiteY0" fmla="*/ 0 h 6874625"/>
              <a:gd name="connsiteX1" fmla="*/ 4862945 w 6130182"/>
              <a:gd name="connsiteY1" fmla="*/ 0 h 6874625"/>
              <a:gd name="connsiteX2" fmla="*/ 4846320 w 6130182"/>
              <a:gd name="connsiteY2" fmla="*/ 6874625 h 6874625"/>
              <a:gd name="connsiteX3" fmla="*/ 0 w 6130182"/>
              <a:gd name="connsiteY3" fmla="*/ 6858000 h 6874625"/>
              <a:gd name="connsiteX4" fmla="*/ 0 w 6130182"/>
              <a:gd name="connsiteY4" fmla="*/ 0 h 6874625"/>
              <a:gd name="connsiteX0" fmla="*/ 0 w 6248908"/>
              <a:gd name="connsiteY0" fmla="*/ 0 h 6874625"/>
              <a:gd name="connsiteX1" fmla="*/ 4862945 w 6248908"/>
              <a:gd name="connsiteY1" fmla="*/ 0 h 6874625"/>
              <a:gd name="connsiteX2" fmla="*/ 4846320 w 6248908"/>
              <a:gd name="connsiteY2" fmla="*/ 6874625 h 6874625"/>
              <a:gd name="connsiteX3" fmla="*/ 0 w 6248908"/>
              <a:gd name="connsiteY3" fmla="*/ 6858000 h 6874625"/>
              <a:gd name="connsiteX4" fmla="*/ 0 w 6248908"/>
              <a:gd name="connsiteY4" fmla="*/ 0 h 6874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8908" h="6874625">
                <a:moveTo>
                  <a:pt x="0" y="0"/>
                </a:moveTo>
                <a:lnTo>
                  <a:pt x="4862945" y="0"/>
                </a:lnTo>
                <a:cubicBezTo>
                  <a:pt x="5356167" y="479368"/>
                  <a:pt x="7728066" y="3552305"/>
                  <a:pt x="4846320" y="6874625"/>
                </a:cubicBezTo>
                <a:lnTo>
                  <a:pt x="0" y="6858000"/>
                </a:lnTo>
                <a:lnTo>
                  <a:pt x="0" y="0"/>
                </a:lnTo>
                <a:close/>
              </a:path>
            </a:pathLst>
          </a:custGeom>
          <a:pattFill prst="pct20">
            <a:fgClr>
              <a:schemeClr val="accent1"/>
            </a:fgClr>
            <a:bgClr>
              <a:schemeClr val="bg1"/>
            </a:bgClr>
          </a:pattFill>
        </p:spPr>
        <p:txBody>
          <a:bodyPr/>
          <a:lstStyle/>
          <a:p>
            <a:endParaRPr lang="en-US" dirty="0"/>
          </a:p>
        </p:txBody>
      </p:sp>
      <p:sp>
        <p:nvSpPr>
          <p:cNvPr id="5" name="Title 1">
            <a:extLst>
              <a:ext uri="{FF2B5EF4-FFF2-40B4-BE49-F238E27FC236}">
                <a16:creationId xmlns:a16="http://schemas.microsoft.com/office/drawing/2014/main" id="{BC3BE6E7-8A11-8F4B-B8D2-E622A7A18957}"/>
              </a:ext>
            </a:extLst>
          </p:cNvPr>
          <p:cNvSpPr>
            <a:spLocks noGrp="1"/>
          </p:cNvSpPr>
          <p:nvPr>
            <p:ph type="ctrTitle" hasCustomPrompt="1"/>
          </p:nvPr>
        </p:nvSpPr>
        <p:spPr>
          <a:xfrm>
            <a:off x="6105008" y="2205037"/>
            <a:ext cx="4920343" cy="1655763"/>
          </a:xfrm>
          <a:prstGeom prst="rect">
            <a:avLst/>
          </a:prstGeom>
        </p:spPr>
        <p:txBody>
          <a:bodyPr lIns="0" tIns="0" rIns="0" bIns="0" anchor="t">
            <a:normAutofit/>
          </a:bodyPr>
          <a:lstStyle>
            <a:lvl1pPr algn="l">
              <a:defRPr sz="3600" b="1">
                <a:solidFill>
                  <a:srgbClr val="001E62"/>
                </a:solidFill>
                <a:latin typeface="Arial" panose="020B0604020202020204" pitchFamily="34" charset="0"/>
                <a:cs typeface="Arial" panose="020B0604020202020204" pitchFamily="34" charset="0"/>
              </a:defRPr>
            </a:lvl1pPr>
          </a:lstStyle>
          <a:p>
            <a:r>
              <a:rPr lang="en-US" dirty="0"/>
              <a:t>Your presentation title goes here</a:t>
            </a:r>
            <a:br>
              <a:rPr lang="en-US" dirty="0"/>
            </a:br>
            <a:br>
              <a:rPr lang="en-US" dirty="0"/>
            </a:br>
            <a:endParaRPr lang="en-US" dirty="0"/>
          </a:p>
        </p:txBody>
      </p:sp>
      <p:sp>
        <p:nvSpPr>
          <p:cNvPr id="6" name="Subtitle 2">
            <a:extLst>
              <a:ext uri="{FF2B5EF4-FFF2-40B4-BE49-F238E27FC236}">
                <a16:creationId xmlns:a16="http://schemas.microsoft.com/office/drawing/2014/main" id="{07644AD0-57F7-094F-A3A4-D5E46E4E56D5}"/>
              </a:ext>
            </a:extLst>
          </p:cNvPr>
          <p:cNvSpPr>
            <a:spLocks noGrp="1"/>
          </p:cNvSpPr>
          <p:nvPr>
            <p:ph type="subTitle" idx="1" hasCustomPrompt="1"/>
          </p:nvPr>
        </p:nvSpPr>
        <p:spPr>
          <a:xfrm>
            <a:off x="6105008" y="4099548"/>
            <a:ext cx="4920344" cy="607572"/>
          </a:xfrm>
          <a:prstGeom prst="rect">
            <a:avLst/>
          </a:prstGeom>
        </p:spPr>
        <p:txBody>
          <a:bodyPr lIns="0" tIns="0" rIns="0" bIns="0"/>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 name(s) here</a:t>
            </a:r>
          </a:p>
        </p:txBody>
      </p:sp>
      <p:pic>
        <p:nvPicPr>
          <p:cNvPr id="7" name="Picture 6">
            <a:extLst>
              <a:ext uri="{FF2B5EF4-FFF2-40B4-BE49-F238E27FC236}">
                <a16:creationId xmlns:a16="http://schemas.microsoft.com/office/drawing/2014/main" id="{D9F05423-983C-0F42-AD62-09CC5937E61B}"/>
              </a:ext>
            </a:extLst>
          </p:cNvPr>
          <p:cNvPicPr>
            <a:picLocks noChangeAspect="1"/>
          </p:cNvPicPr>
          <p:nvPr/>
        </p:nvPicPr>
        <p:blipFill>
          <a:blip r:embed="rId2"/>
          <a:stretch>
            <a:fillRect/>
          </a:stretch>
        </p:blipFill>
        <p:spPr>
          <a:xfrm>
            <a:off x="6096000" y="5300680"/>
            <a:ext cx="3152330" cy="607572"/>
          </a:xfrm>
          <a:prstGeom prst="rect">
            <a:avLst/>
          </a:prstGeom>
        </p:spPr>
      </p:pic>
      <p:sp>
        <p:nvSpPr>
          <p:cNvPr id="8" name="Text Placeholder 9">
            <a:extLst>
              <a:ext uri="{FF2B5EF4-FFF2-40B4-BE49-F238E27FC236}">
                <a16:creationId xmlns:a16="http://schemas.microsoft.com/office/drawing/2014/main" id="{1B81A75D-6185-754B-94A9-530861CEF5ED}"/>
              </a:ext>
            </a:extLst>
          </p:cNvPr>
          <p:cNvSpPr>
            <a:spLocks noGrp="1"/>
          </p:cNvSpPr>
          <p:nvPr>
            <p:ph type="body" sz="quarter" idx="11" hasCustomPrompt="1"/>
          </p:nvPr>
        </p:nvSpPr>
        <p:spPr>
          <a:xfrm>
            <a:off x="6105008" y="1611477"/>
            <a:ext cx="2902358" cy="295275"/>
          </a:xfrm>
          <a:prstGeom prst="rect">
            <a:avLst/>
          </a:prstGeom>
        </p:spPr>
        <p:txBody>
          <a:bodyPr lIns="0" tIns="0" rIns="0" bIns="0"/>
          <a:lstStyle>
            <a:lvl1pPr marL="0" indent="0">
              <a:buFontTx/>
              <a:buNone/>
              <a:defRPr sz="1400" b="1" cap="all" spc="400" baseline="0">
                <a:solidFill>
                  <a:srgbClr val="D50032"/>
                </a:solidFill>
                <a:latin typeface="Arial" panose="020B0604020202020204" pitchFamily="34" charset="0"/>
                <a:cs typeface="Arial" panose="020B0604020202020204" pitchFamily="34" charset="0"/>
              </a:defRPr>
            </a:lvl1pPr>
            <a:lvl2pPr marL="457200" indent="0">
              <a:buFontTx/>
              <a:buNone/>
              <a:defRPr sz="1400" b="1" spc="300">
                <a:solidFill>
                  <a:srgbClr val="D50032"/>
                </a:solidFill>
                <a:latin typeface="Arial" panose="020B0604020202020204" pitchFamily="34" charset="0"/>
                <a:cs typeface="Arial" panose="020B0604020202020204" pitchFamily="34" charset="0"/>
              </a:defRPr>
            </a:lvl2pPr>
          </a:lstStyle>
          <a:p>
            <a:pPr lvl="0"/>
            <a:r>
              <a:rPr lang="en-US" dirty="0"/>
              <a:t>DATE</a:t>
            </a:r>
          </a:p>
        </p:txBody>
      </p:sp>
      <p:pic>
        <p:nvPicPr>
          <p:cNvPr id="9" name="Picture 8" descr="color UIC logo">
            <a:extLst>
              <a:ext uri="{FF2B5EF4-FFF2-40B4-BE49-F238E27FC236}">
                <a16:creationId xmlns:a16="http://schemas.microsoft.com/office/drawing/2014/main" id="{CFA93E4F-6F26-3F4A-B98C-D14E3F97D593}"/>
              </a:ext>
            </a:extLst>
          </p:cNvPr>
          <p:cNvPicPr>
            <a:picLocks noChangeAspect="1"/>
          </p:cNvPicPr>
          <p:nvPr userDrawn="1"/>
        </p:nvPicPr>
        <p:blipFill>
          <a:blip r:embed="rId2"/>
          <a:stretch>
            <a:fillRect/>
          </a:stretch>
        </p:blipFill>
        <p:spPr>
          <a:xfrm>
            <a:off x="6096000" y="5300680"/>
            <a:ext cx="3152330" cy="607572"/>
          </a:xfrm>
          <a:prstGeom prst="rect">
            <a:avLst/>
          </a:prstGeom>
        </p:spPr>
      </p:pic>
      <p:sp>
        <p:nvSpPr>
          <p:cNvPr id="20" name="TextBox 19">
            <a:extLst>
              <a:ext uri="{FF2B5EF4-FFF2-40B4-BE49-F238E27FC236}">
                <a16:creationId xmlns:a16="http://schemas.microsoft.com/office/drawing/2014/main" id="{A766D111-EABD-934E-9606-C1FAEE903FAC}"/>
              </a:ext>
            </a:extLst>
          </p:cNvPr>
          <p:cNvSpPr txBox="1"/>
          <p:nvPr userDrawn="1"/>
        </p:nvSpPr>
        <p:spPr>
          <a:xfrm>
            <a:off x="2514600" y="-444500"/>
            <a:ext cx="184731" cy="369332"/>
          </a:xfrm>
          <a:prstGeom prst="rect">
            <a:avLst/>
          </a:prstGeom>
          <a:noFill/>
        </p:spPr>
        <p:txBody>
          <a:bodyPr wrap="none" rtlCol="0">
            <a:spAutoFit/>
          </a:bodyPr>
          <a:lstStyle/>
          <a:p>
            <a:endParaRPr lang="en-US" b="0" i="0" dirty="0">
              <a:latin typeface="Arial" panose="020B0604020202020204" pitchFamily="34" charset="0"/>
            </a:endParaRPr>
          </a:p>
        </p:txBody>
      </p:sp>
    </p:spTree>
    <p:extLst>
      <p:ext uri="{BB962C8B-B14F-4D97-AF65-F5344CB8AC3E}">
        <p14:creationId xmlns:p14="http://schemas.microsoft.com/office/powerpoint/2010/main" val="2484111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709CDF7-6D7C-E843-B704-0D26734AE631}"/>
              </a:ext>
              <a:ext uri="{C183D7F6-B498-43B3-948B-1728B52AA6E4}">
                <adec:decorative xmlns:adec="http://schemas.microsoft.com/office/drawing/2017/decorative" val="1"/>
              </a:ext>
            </a:extLst>
          </p:cNvPr>
          <p:cNvPicPr>
            <a:picLocks noChangeAspect="1"/>
          </p:cNvPicPr>
          <p:nvPr userDrawn="1"/>
        </p:nvPicPr>
        <p:blipFill rotWithShape="1">
          <a:blip r:embed="rId2"/>
          <a:srcRect t="65897" r="80192"/>
          <a:stretch/>
        </p:blipFill>
        <p:spPr>
          <a:xfrm>
            <a:off x="9097108" y="3791960"/>
            <a:ext cx="2414954" cy="2338753"/>
          </a:xfrm>
          <a:prstGeom prst="rect">
            <a:avLst/>
          </a:prstGeom>
        </p:spPr>
      </p:pic>
      <p:sp>
        <p:nvSpPr>
          <p:cNvPr id="9" name="Picture Placeholder 8" descr=" you must type your ADA compliant description here.">
            <a:extLst>
              <a:ext uri="{FF2B5EF4-FFF2-40B4-BE49-F238E27FC236}">
                <a16:creationId xmlns:a16="http://schemas.microsoft.com/office/drawing/2014/main" id="{821B9663-D2FB-0A47-B820-68385720A808}"/>
              </a:ext>
            </a:extLst>
          </p:cNvPr>
          <p:cNvSpPr>
            <a:spLocks noGrp="1"/>
          </p:cNvSpPr>
          <p:nvPr>
            <p:ph type="pic" sz="quarter" idx="10"/>
          </p:nvPr>
        </p:nvSpPr>
        <p:spPr>
          <a:xfrm>
            <a:off x="6362702" y="1437125"/>
            <a:ext cx="4679887" cy="4218683"/>
          </a:xfrm>
          <a:prstGeom prst="rect">
            <a:avLst/>
          </a:prstGeom>
          <a:pattFill prst="pct20">
            <a:fgClr>
              <a:srgbClr val="D50032"/>
            </a:fgClr>
            <a:bgClr>
              <a:schemeClr val="bg1"/>
            </a:bgClr>
          </a:pattFill>
        </p:spPr>
        <p:txBody>
          <a:bodyPr/>
          <a:lstStyle/>
          <a:p>
            <a:r>
              <a:rPr lang="en-US" dirty="0"/>
              <a:t>Click icon to add picture</a:t>
            </a:r>
          </a:p>
        </p:txBody>
      </p:sp>
      <p:sp>
        <p:nvSpPr>
          <p:cNvPr id="10" name="Title Placeholder 1">
            <a:extLst>
              <a:ext uri="{FF2B5EF4-FFF2-40B4-BE49-F238E27FC236}">
                <a16:creationId xmlns:a16="http://schemas.microsoft.com/office/drawing/2014/main" id="{2CF2F6AE-C3BD-8C44-BCE8-28FA6E40252B}"/>
              </a:ext>
            </a:extLst>
          </p:cNvPr>
          <p:cNvSpPr>
            <a:spLocks noGrp="1"/>
          </p:cNvSpPr>
          <p:nvPr>
            <p:ph type="title"/>
          </p:nvPr>
        </p:nvSpPr>
        <p:spPr>
          <a:xfrm>
            <a:off x="571499" y="427475"/>
            <a:ext cx="11048999" cy="811005"/>
          </a:xfrm>
          <a:prstGeom prst="rect">
            <a:avLst/>
          </a:prstGeom>
        </p:spPr>
        <p:txBody>
          <a:bodyPr vert="horz" lIns="0" tIns="0" rIns="0" bIns="0" rtlCol="0" anchor="t">
            <a:normAutofit/>
          </a:bodyPr>
          <a:lstStyle/>
          <a:p>
            <a:r>
              <a:rPr lang="en-US" dirty="0"/>
              <a:t>Slide Title</a:t>
            </a:r>
          </a:p>
        </p:txBody>
      </p:sp>
      <p:sp>
        <p:nvSpPr>
          <p:cNvPr id="12" name="Text Placeholder 2" descr="if picture or chart you must type your ADA compliant description here.">
            <a:extLst>
              <a:ext uri="{FF2B5EF4-FFF2-40B4-BE49-F238E27FC236}">
                <a16:creationId xmlns:a16="http://schemas.microsoft.com/office/drawing/2014/main" id="{DA79375B-0A10-644E-AB71-8BC27B044BBA}"/>
              </a:ext>
            </a:extLst>
          </p:cNvPr>
          <p:cNvSpPr>
            <a:spLocks noGrp="1"/>
          </p:cNvSpPr>
          <p:nvPr>
            <p:ph idx="1"/>
          </p:nvPr>
        </p:nvSpPr>
        <p:spPr>
          <a:xfrm>
            <a:off x="571500" y="1437126"/>
            <a:ext cx="5524500" cy="449070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2" name="Footer Placeholder 1">
            <a:extLst>
              <a:ext uri="{FF2B5EF4-FFF2-40B4-BE49-F238E27FC236}">
                <a16:creationId xmlns:a16="http://schemas.microsoft.com/office/drawing/2014/main" id="{33339FA9-D484-2141-9711-92A12FFDCAA3}"/>
              </a:ext>
            </a:extLst>
          </p:cNvPr>
          <p:cNvSpPr>
            <a:spLocks noGrp="1"/>
          </p:cNvSpPr>
          <p:nvPr>
            <p:ph type="ftr" sz="quarter" idx="11"/>
          </p:nvPr>
        </p:nvSpPr>
        <p:spPr/>
        <p:txBody>
          <a:bodyPr/>
          <a:lstStyle/>
          <a:p>
            <a:r>
              <a:rPr lang="en-US"/>
              <a:t>UIC/MIE/Independent Study - ME 596 Spring 2024</a:t>
            </a:r>
            <a:endParaRPr lang="en-US" dirty="0"/>
          </a:p>
        </p:txBody>
      </p:sp>
    </p:spTree>
    <p:extLst>
      <p:ext uri="{BB962C8B-B14F-4D97-AF65-F5344CB8AC3E}">
        <p14:creationId xmlns:p14="http://schemas.microsoft.com/office/powerpoint/2010/main" val="1080514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D96AAD-EBAE-3C45-9A74-FE321ADD86E9}"/>
              </a:ext>
            </a:extLst>
          </p:cNvPr>
          <p:cNvPicPr>
            <a:picLocks noChangeAspect="1"/>
          </p:cNvPicPr>
          <p:nvPr/>
        </p:nvPicPr>
        <p:blipFill rotWithShape="1">
          <a:blip r:embed="rId2"/>
          <a:srcRect l="14776" t="88158" r="80191" b="1"/>
          <a:stretch/>
        </p:blipFill>
        <p:spPr>
          <a:xfrm rot="5400000">
            <a:off x="11507447" y="2192742"/>
            <a:ext cx="613620" cy="812045"/>
          </a:xfrm>
          <a:prstGeom prst="rect">
            <a:avLst/>
          </a:prstGeom>
        </p:spPr>
      </p:pic>
      <p:pic>
        <p:nvPicPr>
          <p:cNvPr id="7" name="Picture 6">
            <a:extLst>
              <a:ext uri="{FF2B5EF4-FFF2-40B4-BE49-F238E27FC236}">
                <a16:creationId xmlns:a16="http://schemas.microsoft.com/office/drawing/2014/main" id="{811B2469-2EB4-F84E-A129-5FBD41497F05}"/>
              </a:ext>
            </a:extLst>
          </p:cNvPr>
          <p:cNvPicPr>
            <a:picLocks noChangeAspect="1"/>
          </p:cNvPicPr>
          <p:nvPr/>
        </p:nvPicPr>
        <p:blipFill rotWithShape="1">
          <a:blip r:embed="rId2"/>
          <a:srcRect l="14776" t="88158" r="80191" b="1"/>
          <a:stretch/>
        </p:blipFill>
        <p:spPr>
          <a:xfrm rot="5400000">
            <a:off x="117451" y="2192743"/>
            <a:ext cx="613620" cy="812045"/>
          </a:xfrm>
          <a:prstGeom prst="rect">
            <a:avLst/>
          </a:prstGeom>
        </p:spPr>
      </p:pic>
      <p:sp>
        <p:nvSpPr>
          <p:cNvPr id="8" name="Title 1">
            <a:extLst>
              <a:ext uri="{FF2B5EF4-FFF2-40B4-BE49-F238E27FC236}">
                <a16:creationId xmlns:a16="http://schemas.microsoft.com/office/drawing/2014/main" id="{E3063953-EAE8-4743-B6C7-C20C322B3AD4}"/>
              </a:ext>
            </a:extLst>
          </p:cNvPr>
          <p:cNvSpPr>
            <a:spLocks noGrp="1"/>
          </p:cNvSpPr>
          <p:nvPr>
            <p:ph type="title" hasCustomPrompt="1"/>
          </p:nvPr>
        </p:nvSpPr>
        <p:spPr>
          <a:xfrm>
            <a:off x="588579" y="430105"/>
            <a:ext cx="11035861" cy="766989"/>
          </a:xfrm>
          <a:prstGeom prst="rect">
            <a:avLst/>
          </a:prstGeom>
        </p:spPr>
        <p:txBody>
          <a:bodyPr lIns="0" tIns="0" rIns="0" bIns="0" anchor="t"/>
          <a:lstStyle>
            <a:lvl1pPr algn="ctr">
              <a:defRPr/>
            </a:lvl1pPr>
          </a:lstStyle>
          <a:p>
            <a:r>
              <a:rPr lang="en-US" dirty="0"/>
              <a:t>Slide Title</a:t>
            </a:r>
          </a:p>
        </p:txBody>
      </p:sp>
      <p:sp>
        <p:nvSpPr>
          <p:cNvPr id="14" name="Text Placeholder 13">
            <a:extLst>
              <a:ext uri="{FF2B5EF4-FFF2-40B4-BE49-F238E27FC236}">
                <a16:creationId xmlns:a16="http://schemas.microsoft.com/office/drawing/2014/main" id="{4CA3B2DB-E136-9F42-8824-29B39C9C739D}"/>
              </a:ext>
            </a:extLst>
          </p:cNvPr>
          <p:cNvSpPr>
            <a:spLocks noGrp="1"/>
          </p:cNvSpPr>
          <p:nvPr>
            <p:ph type="body" sz="quarter" idx="14" hasCustomPrompt="1"/>
          </p:nvPr>
        </p:nvSpPr>
        <p:spPr>
          <a:xfrm>
            <a:off x="4770106" y="4108974"/>
            <a:ext cx="2608263" cy="4381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800" b="1" i="0" baseline="0">
                <a:solidFill>
                  <a:schemeClr val="accent2"/>
                </a:solidFill>
              </a:defRPr>
            </a:lvl1pPr>
          </a:lstStyle>
          <a:p>
            <a:pPr algn="ctr"/>
            <a:r>
              <a:rPr lang="en-US" b="1" dirty="0">
                <a:solidFill>
                  <a:srgbClr val="001E62"/>
                </a:solidFill>
                <a:latin typeface="Arial" panose="020B0604020202020204" pitchFamily="34" charset="0"/>
                <a:cs typeface="Arial" panose="020B0604020202020204" pitchFamily="34" charset="0"/>
              </a:rPr>
              <a:t>Caption goes here</a:t>
            </a:r>
          </a:p>
        </p:txBody>
      </p:sp>
      <p:sp>
        <p:nvSpPr>
          <p:cNvPr id="17" name="Text Placeholder 13">
            <a:extLst>
              <a:ext uri="{FF2B5EF4-FFF2-40B4-BE49-F238E27FC236}">
                <a16:creationId xmlns:a16="http://schemas.microsoft.com/office/drawing/2014/main" id="{17F8106A-D2FC-2D47-99D6-D88B0EE4E5A6}"/>
              </a:ext>
            </a:extLst>
          </p:cNvPr>
          <p:cNvSpPr>
            <a:spLocks noGrp="1"/>
          </p:cNvSpPr>
          <p:nvPr>
            <p:ph type="body" sz="quarter" idx="16" hasCustomPrompt="1"/>
          </p:nvPr>
        </p:nvSpPr>
        <p:spPr>
          <a:xfrm>
            <a:off x="1121932" y="4108974"/>
            <a:ext cx="2608263" cy="438150"/>
          </a:xfrm>
          <a:prstGeom prst="rect">
            <a:avLst/>
          </a:prstGeom>
        </p:spPr>
        <p:txBody>
          <a:bodyPr>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1800" b="1" i="0" baseline="0">
                <a:solidFill>
                  <a:schemeClr val="accent2"/>
                </a:solidFill>
                <a:latin typeface="Arial" panose="020B0604020202020204" pitchFamily="34" charset="0"/>
                <a:cs typeface="Arial" panose="020B0604020202020204" pitchFamily="34" charset="0"/>
              </a:defRPr>
            </a:lvl1pPr>
          </a:lstStyle>
          <a:p>
            <a:pPr algn="ctr"/>
            <a:r>
              <a:rPr lang="en-US" b="1" dirty="0">
                <a:solidFill>
                  <a:srgbClr val="001E62"/>
                </a:solidFill>
                <a:latin typeface="Arial" panose="020B0604020202020204" pitchFamily="34" charset="0"/>
                <a:cs typeface="Arial" panose="020B0604020202020204" pitchFamily="34" charset="0"/>
              </a:rPr>
              <a:t>Caption goes here</a:t>
            </a:r>
          </a:p>
        </p:txBody>
      </p:sp>
      <p:sp>
        <p:nvSpPr>
          <p:cNvPr id="19" name="Text Placeholder 13">
            <a:extLst>
              <a:ext uri="{FF2B5EF4-FFF2-40B4-BE49-F238E27FC236}">
                <a16:creationId xmlns:a16="http://schemas.microsoft.com/office/drawing/2014/main" id="{AB39890F-DEC5-6E46-8FE0-5701F842F9B2}"/>
              </a:ext>
            </a:extLst>
          </p:cNvPr>
          <p:cNvSpPr>
            <a:spLocks noGrp="1"/>
          </p:cNvSpPr>
          <p:nvPr>
            <p:ph type="body" sz="quarter" idx="18" hasCustomPrompt="1"/>
          </p:nvPr>
        </p:nvSpPr>
        <p:spPr>
          <a:xfrm>
            <a:off x="8455986" y="4108974"/>
            <a:ext cx="2608263" cy="43815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800" b="1" i="0" baseline="0">
                <a:solidFill>
                  <a:schemeClr val="accent2"/>
                </a:solidFill>
              </a:defRPr>
            </a:lvl1pPr>
          </a:lstStyle>
          <a:p>
            <a:pPr algn="ctr"/>
            <a:r>
              <a:rPr lang="en-US" b="1" dirty="0">
                <a:solidFill>
                  <a:srgbClr val="001E62"/>
                </a:solidFill>
                <a:latin typeface="Arial" panose="020B0604020202020204" pitchFamily="34" charset="0"/>
                <a:cs typeface="Arial" panose="020B0604020202020204" pitchFamily="34" charset="0"/>
              </a:rPr>
              <a:t>Caption goes here</a:t>
            </a:r>
          </a:p>
        </p:txBody>
      </p:sp>
      <p:sp>
        <p:nvSpPr>
          <p:cNvPr id="20" name="Picture Placeholder 4" descr=" you must type your ADA compliant description here.">
            <a:extLst>
              <a:ext uri="{FF2B5EF4-FFF2-40B4-BE49-F238E27FC236}">
                <a16:creationId xmlns:a16="http://schemas.microsoft.com/office/drawing/2014/main" id="{0DA7729A-D4ED-284D-9571-BE3BCD72FD3E}"/>
              </a:ext>
            </a:extLst>
          </p:cNvPr>
          <p:cNvSpPr>
            <a:spLocks noGrp="1"/>
          </p:cNvSpPr>
          <p:nvPr>
            <p:ph type="pic" sz="quarter" idx="11" hasCustomPrompt="1"/>
          </p:nvPr>
        </p:nvSpPr>
        <p:spPr>
          <a:xfrm>
            <a:off x="1094112" y="1294401"/>
            <a:ext cx="2629795" cy="2608727"/>
          </a:xfrm>
          <a:custGeom>
            <a:avLst/>
            <a:gdLst>
              <a:gd name="connsiteX0" fmla="*/ 2686415 w 5372830"/>
              <a:gd name="connsiteY0" fmla="*/ 0 h 5372830"/>
              <a:gd name="connsiteX1" fmla="*/ 5372830 w 5372830"/>
              <a:gd name="connsiteY1" fmla="*/ 2686415 h 5372830"/>
              <a:gd name="connsiteX2" fmla="*/ 2686415 w 5372830"/>
              <a:gd name="connsiteY2" fmla="*/ 5372830 h 5372830"/>
              <a:gd name="connsiteX3" fmla="*/ 0 w 5372830"/>
              <a:gd name="connsiteY3" fmla="*/ 2686415 h 5372830"/>
              <a:gd name="connsiteX4" fmla="*/ 2686415 w 5372830"/>
              <a:gd name="connsiteY4" fmla="*/ 0 h 537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830" h="5372830">
                <a:moveTo>
                  <a:pt x="2686415" y="0"/>
                </a:moveTo>
                <a:cubicBezTo>
                  <a:pt x="4170081" y="0"/>
                  <a:pt x="5372830" y="1202749"/>
                  <a:pt x="5372830" y="2686415"/>
                </a:cubicBezTo>
                <a:cubicBezTo>
                  <a:pt x="5372830" y="4170081"/>
                  <a:pt x="4170081" y="5372830"/>
                  <a:pt x="2686415" y="5372830"/>
                </a:cubicBezTo>
                <a:cubicBezTo>
                  <a:pt x="1202749" y="5372830"/>
                  <a:pt x="0" y="4170081"/>
                  <a:pt x="0" y="2686415"/>
                </a:cubicBezTo>
                <a:cubicBezTo>
                  <a:pt x="0" y="1202749"/>
                  <a:pt x="1202749" y="0"/>
                  <a:pt x="2686415" y="0"/>
                </a:cubicBezTo>
                <a:close/>
              </a:path>
            </a:pathLst>
          </a:custGeom>
          <a:pattFill prst="pct20">
            <a:fgClr>
              <a:srgbClr val="D50032"/>
            </a:fgClr>
            <a:bgClr>
              <a:schemeClr val="bg1"/>
            </a:bgClr>
          </a:pattFill>
        </p:spPr>
        <p:txBody>
          <a:bodyPr wrap="square" anchor="ctr">
            <a:noAutofit/>
          </a:bodyPr>
          <a:lstStyle>
            <a:lvl1pPr marL="0" indent="0" algn="ctr">
              <a:buNone/>
              <a:defRPr sz="1200"/>
            </a:lvl1pPr>
          </a:lstStyle>
          <a:p>
            <a:r>
              <a:rPr lang="id-ID" dirty="0" err="1"/>
              <a:t>Click</a:t>
            </a:r>
            <a:r>
              <a:rPr lang="id-ID" dirty="0"/>
              <a:t> </a:t>
            </a:r>
            <a:r>
              <a:rPr lang="id-ID" dirty="0" err="1"/>
              <a:t>to</a:t>
            </a:r>
            <a:r>
              <a:rPr lang="id-ID" dirty="0"/>
              <a:t> </a:t>
            </a:r>
            <a:r>
              <a:rPr lang="id-ID" dirty="0" err="1"/>
              <a:t>add</a:t>
            </a:r>
            <a:r>
              <a:rPr lang="id-ID" dirty="0"/>
              <a:t> </a:t>
            </a:r>
            <a:r>
              <a:rPr lang="id-ID" dirty="0" err="1"/>
              <a:t>photo</a:t>
            </a:r>
            <a:endParaRPr lang="id-ID" dirty="0"/>
          </a:p>
        </p:txBody>
      </p:sp>
      <p:sp>
        <p:nvSpPr>
          <p:cNvPr id="21" name="Picture Placeholder 4" descr="you must type your ADA compliant description here.">
            <a:extLst>
              <a:ext uri="{FF2B5EF4-FFF2-40B4-BE49-F238E27FC236}">
                <a16:creationId xmlns:a16="http://schemas.microsoft.com/office/drawing/2014/main" id="{AC3DB5E5-FC54-CA41-88A0-0AA6CAECA36F}"/>
              </a:ext>
            </a:extLst>
          </p:cNvPr>
          <p:cNvSpPr>
            <a:spLocks noGrp="1"/>
          </p:cNvSpPr>
          <p:nvPr>
            <p:ph type="pic" sz="quarter" idx="19" hasCustomPrompt="1"/>
          </p:nvPr>
        </p:nvSpPr>
        <p:spPr>
          <a:xfrm>
            <a:off x="8468093" y="1294401"/>
            <a:ext cx="2629795" cy="2608727"/>
          </a:xfrm>
          <a:custGeom>
            <a:avLst/>
            <a:gdLst>
              <a:gd name="connsiteX0" fmla="*/ 2686415 w 5372830"/>
              <a:gd name="connsiteY0" fmla="*/ 0 h 5372830"/>
              <a:gd name="connsiteX1" fmla="*/ 5372830 w 5372830"/>
              <a:gd name="connsiteY1" fmla="*/ 2686415 h 5372830"/>
              <a:gd name="connsiteX2" fmla="*/ 2686415 w 5372830"/>
              <a:gd name="connsiteY2" fmla="*/ 5372830 h 5372830"/>
              <a:gd name="connsiteX3" fmla="*/ 0 w 5372830"/>
              <a:gd name="connsiteY3" fmla="*/ 2686415 h 5372830"/>
              <a:gd name="connsiteX4" fmla="*/ 2686415 w 5372830"/>
              <a:gd name="connsiteY4" fmla="*/ 0 h 537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830" h="5372830">
                <a:moveTo>
                  <a:pt x="2686415" y="0"/>
                </a:moveTo>
                <a:cubicBezTo>
                  <a:pt x="4170081" y="0"/>
                  <a:pt x="5372830" y="1202749"/>
                  <a:pt x="5372830" y="2686415"/>
                </a:cubicBezTo>
                <a:cubicBezTo>
                  <a:pt x="5372830" y="4170081"/>
                  <a:pt x="4170081" y="5372830"/>
                  <a:pt x="2686415" y="5372830"/>
                </a:cubicBezTo>
                <a:cubicBezTo>
                  <a:pt x="1202749" y="5372830"/>
                  <a:pt x="0" y="4170081"/>
                  <a:pt x="0" y="2686415"/>
                </a:cubicBezTo>
                <a:cubicBezTo>
                  <a:pt x="0" y="1202749"/>
                  <a:pt x="1202749" y="0"/>
                  <a:pt x="2686415" y="0"/>
                </a:cubicBezTo>
                <a:close/>
              </a:path>
            </a:pathLst>
          </a:custGeom>
          <a:pattFill prst="pct20">
            <a:fgClr>
              <a:srgbClr val="D50032"/>
            </a:fgClr>
            <a:bgClr>
              <a:schemeClr val="bg1"/>
            </a:bgClr>
          </a:pattFill>
        </p:spPr>
        <p:txBody>
          <a:bodyPr wrap="square" anchor="ctr">
            <a:noAutofit/>
          </a:bodyPr>
          <a:lstStyle>
            <a:lvl1pPr marL="0" indent="0" algn="ctr">
              <a:buNone/>
              <a:defRPr sz="1200"/>
            </a:lvl1pPr>
          </a:lstStyle>
          <a:p>
            <a:r>
              <a:rPr lang="id-ID" dirty="0" err="1"/>
              <a:t>Click</a:t>
            </a:r>
            <a:r>
              <a:rPr lang="id-ID" dirty="0"/>
              <a:t> </a:t>
            </a:r>
            <a:r>
              <a:rPr lang="id-ID" dirty="0" err="1"/>
              <a:t>to</a:t>
            </a:r>
            <a:r>
              <a:rPr lang="id-ID" dirty="0"/>
              <a:t> </a:t>
            </a:r>
            <a:r>
              <a:rPr lang="id-ID" dirty="0" err="1"/>
              <a:t>add</a:t>
            </a:r>
            <a:r>
              <a:rPr lang="id-ID" dirty="0"/>
              <a:t> </a:t>
            </a:r>
            <a:r>
              <a:rPr lang="id-ID" dirty="0" err="1"/>
              <a:t>photo</a:t>
            </a:r>
            <a:endParaRPr lang="id-ID" dirty="0"/>
          </a:p>
        </p:txBody>
      </p:sp>
      <p:sp>
        <p:nvSpPr>
          <p:cNvPr id="22" name="Picture Placeholder 4" descr=" you must type your ADA compliant description here.">
            <a:extLst>
              <a:ext uri="{FF2B5EF4-FFF2-40B4-BE49-F238E27FC236}">
                <a16:creationId xmlns:a16="http://schemas.microsoft.com/office/drawing/2014/main" id="{8731F2BB-6641-754F-8594-AC40F886ED3F}"/>
              </a:ext>
            </a:extLst>
          </p:cNvPr>
          <p:cNvSpPr>
            <a:spLocks noGrp="1"/>
          </p:cNvSpPr>
          <p:nvPr>
            <p:ph type="pic" sz="quarter" idx="20" hasCustomPrompt="1"/>
          </p:nvPr>
        </p:nvSpPr>
        <p:spPr>
          <a:xfrm>
            <a:off x="4760678" y="1294401"/>
            <a:ext cx="2629795" cy="2608727"/>
          </a:xfrm>
          <a:custGeom>
            <a:avLst/>
            <a:gdLst>
              <a:gd name="connsiteX0" fmla="*/ 2686415 w 5372830"/>
              <a:gd name="connsiteY0" fmla="*/ 0 h 5372830"/>
              <a:gd name="connsiteX1" fmla="*/ 5372830 w 5372830"/>
              <a:gd name="connsiteY1" fmla="*/ 2686415 h 5372830"/>
              <a:gd name="connsiteX2" fmla="*/ 2686415 w 5372830"/>
              <a:gd name="connsiteY2" fmla="*/ 5372830 h 5372830"/>
              <a:gd name="connsiteX3" fmla="*/ 0 w 5372830"/>
              <a:gd name="connsiteY3" fmla="*/ 2686415 h 5372830"/>
              <a:gd name="connsiteX4" fmla="*/ 2686415 w 5372830"/>
              <a:gd name="connsiteY4" fmla="*/ 0 h 537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830" h="5372830">
                <a:moveTo>
                  <a:pt x="2686415" y="0"/>
                </a:moveTo>
                <a:cubicBezTo>
                  <a:pt x="4170081" y="0"/>
                  <a:pt x="5372830" y="1202749"/>
                  <a:pt x="5372830" y="2686415"/>
                </a:cubicBezTo>
                <a:cubicBezTo>
                  <a:pt x="5372830" y="4170081"/>
                  <a:pt x="4170081" y="5372830"/>
                  <a:pt x="2686415" y="5372830"/>
                </a:cubicBezTo>
                <a:cubicBezTo>
                  <a:pt x="1202749" y="5372830"/>
                  <a:pt x="0" y="4170081"/>
                  <a:pt x="0" y="2686415"/>
                </a:cubicBezTo>
                <a:cubicBezTo>
                  <a:pt x="0" y="1202749"/>
                  <a:pt x="1202749" y="0"/>
                  <a:pt x="2686415" y="0"/>
                </a:cubicBezTo>
                <a:close/>
              </a:path>
            </a:pathLst>
          </a:custGeom>
          <a:pattFill prst="pct20">
            <a:fgClr>
              <a:srgbClr val="D50032"/>
            </a:fgClr>
            <a:bgClr>
              <a:schemeClr val="bg1"/>
            </a:bgClr>
          </a:pattFill>
        </p:spPr>
        <p:txBody>
          <a:bodyPr wrap="square" anchor="ctr">
            <a:noAutofit/>
          </a:bodyPr>
          <a:lstStyle>
            <a:lvl1pPr marL="0" indent="0" algn="ctr">
              <a:buNone/>
              <a:defRPr sz="1200"/>
            </a:lvl1pPr>
          </a:lstStyle>
          <a:p>
            <a:r>
              <a:rPr lang="id-ID" dirty="0" err="1"/>
              <a:t>Click</a:t>
            </a:r>
            <a:r>
              <a:rPr lang="id-ID" dirty="0"/>
              <a:t> </a:t>
            </a:r>
            <a:r>
              <a:rPr lang="id-ID" dirty="0" err="1"/>
              <a:t>to</a:t>
            </a:r>
            <a:r>
              <a:rPr lang="id-ID" dirty="0"/>
              <a:t> </a:t>
            </a:r>
            <a:r>
              <a:rPr lang="id-ID" dirty="0" err="1"/>
              <a:t>add</a:t>
            </a:r>
            <a:r>
              <a:rPr lang="id-ID" dirty="0"/>
              <a:t> </a:t>
            </a:r>
            <a:r>
              <a:rPr lang="id-ID" dirty="0" err="1"/>
              <a:t>photo</a:t>
            </a:r>
            <a:endParaRPr lang="id-ID" dirty="0"/>
          </a:p>
        </p:txBody>
      </p:sp>
      <p:pic>
        <p:nvPicPr>
          <p:cNvPr id="15" name="Picture 14">
            <a:extLst>
              <a:ext uri="{FF2B5EF4-FFF2-40B4-BE49-F238E27FC236}">
                <a16:creationId xmlns:a16="http://schemas.microsoft.com/office/drawing/2014/main" id="{3249B61A-EC0D-074E-9EC9-5BF7523BCE24}"/>
              </a:ext>
              <a:ext uri="{C183D7F6-B498-43B3-948B-1728B52AA6E4}">
                <adec:decorative xmlns:adec="http://schemas.microsoft.com/office/drawing/2017/decorative" val="1"/>
              </a:ext>
            </a:extLst>
          </p:cNvPr>
          <p:cNvPicPr>
            <a:picLocks noChangeAspect="1"/>
          </p:cNvPicPr>
          <p:nvPr userDrawn="1"/>
        </p:nvPicPr>
        <p:blipFill rotWithShape="1">
          <a:blip r:embed="rId2"/>
          <a:srcRect l="14776" t="88158" r="80191" b="1"/>
          <a:stretch/>
        </p:blipFill>
        <p:spPr>
          <a:xfrm rot="5400000">
            <a:off x="11507447" y="2192742"/>
            <a:ext cx="613620" cy="812045"/>
          </a:xfrm>
          <a:prstGeom prst="rect">
            <a:avLst/>
          </a:prstGeom>
        </p:spPr>
      </p:pic>
      <p:pic>
        <p:nvPicPr>
          <p:cNvPr id="23" name="Picture 22">
            <a:extLst>
              <a:ext uri="{FF2B5EF4-FFF2-40B4-BE49-F238E27FC236}">
                <a16:creationId xmlns:a16="http://schemas.microsoft.com/office/drawing/2014/main" id="{8C460373-17B6-0F45-9FB4-204627AF6C4A}"/>
              </a:ext>
              <a:ext uri="{C183D7F6-B498-43B3-948B-1728B52AA6E4}">
                <adec:decorative xmlns:adec="http://schemas.microsoft.com/office/drawing/2017/decorative" val="1"/>
              </a:ext>
            </a:extLst>
          </p:cNvPr>
          <p:cNvPicPr>
            <a:picLocks noChangeAspect="1"/>
          </p:cNvPicPr>
          <p:nvPr userDrawn="1"/>
        </p:nvPicPr>
        <p:blipFill rotWithShape="1">
          <a:blip r:embed="rId2"/>
          <a:srcRect l="14776" t="88158" r="80191" b="1"/>
          <a:stretch/>
        </p:blipFill>
        <p:spPr>
          <a:xfrm rot="5400000">
            <a:off x="117451" y="2192743"/>
            <a:ext cx="613620" cy="812045"/>
          </a:xfrm>
          <a:prstGeom prst="rect">
            <a:avLst/>
          </a:prstGeom>
        </p:spPr>
      </p:pic>
      <p:sp>
        <p:nvSpPr>
          <p:cNvPr id="24" name="Content Placeholder 2" descr="if picture or chart you must type your ADA compliant description here.">
            <a:extLst>
              <a:ext uri="{FF2B5EF4-FFF2-40B4-BE49-F238E27FC236}">
                <a16:creationId xmlns:a16="http://schemas.microsoft.com/office/drawing/2014/main" id="{75FFE1F8-E876-AF49-AF89-78C4F144D4F7}"/>
              </a:ext>
            </a:extLst>
          </p:cNvPr>
          <p:cNvSpPr>
            <a:spLocks noGrp="1"/>
          </p:cNvSpPr>
          <p:nvPr>
            <p:ph idx="1" hasCustomPrompt="1"/>
          </p:nvPr>
        </p:nvSpPr>
        <p:spPr>
          <a:xfrm>
            <a:off x="1115644" y="4752970"/>
            <a:ext cx="2626658" cy="1714500"/>
          </a:xfrm>
          <a:prstGeom prst="rect">
            <a:avLst/>
          </a:prstGeom>
        </p:spPr>
        <p:txBody>
          <a:bodyPr lIns="0" tIns="0" rIns="0" bIns="0">
            <a:normAutofit/>
          </a:bodyPr>
          <a:lstStyle>
            <a:lvl1pPr algn="ctr">
              <a:lnSpc>
                <a:spcPct val="100000"/>
              </a:lnSpc>
              <a:defRPr lang="en-US" sz="1600" b="0" i="0" smtClean="0">
                <a:effectLst/>
                <a:latin typeface="Arial" panose="020B0604020202020204" pitchFamily="34" charset="0"/>
              </a:defRPr>
            </a:lvl1pPr>
            <a:lvl2pPr>
              <a:lnSpc>
                <a:spcPct val="100000"/>
              </a:lnSpc>
              <a:buClr>
                <a:srgbClr val="001E62"/>
              </a:buClr>
              <a:defRPr/>
            </a:lvl2pPr>
            <a:lvl3pPr marL="1030288" indent="-115888">
              <a:lnSpc>
                <a:spcPct val="100000"/>
              </a:lnSpc>
              <a:buClr>
                <a:srgbClr val="001E62"/>
              </a:buClr>
              <a:tabLst/>
              <a:defRPr/>
            </a:lvl3pPr>
            <a:lvl4pPr marL="1485900" indent="-114300">
              <a:lnSpc>
                <a:spcPct val="100000"/>
              </a:lnSpc>
              <a:buClr>
                <a:srgbClr val="001E62"/>
              </a:buClr>
              <a:tabLst/>
              <a:defRPr sz="1200">
                <a:solidFill>
                  <a:schemeClr val="tx1"/>
                </a:solidFill>
              </a:defRPr>
            </a:lvl4pPr>
            <a:lvl5pPr marL="1952625" indent="-123825">
              <a:lnSpc>
                <a:spcPct val="100000"/>
              </a:lnSpc>
              <a:buClr>
                <a:srgbClr val="001E62"/>
              </a:buClr>
              <a:tabLst/>
              <a:defRPr sz="1200">
                <a:solidFill>
                  <a:schemeClr val="tx1"/>
                </a:solidFill>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sed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a:t>
            </a:r>
            <a:endParaRPr lang="en-US" dirty="0"/>
          </a:p>
        </p:txBody>
      </p:sp>
      <p:sp>
        <p:nvSpPr>
          <p:cNvPr id="25" name="Content Placeholder 2" descr="if picture or chart you must type your ADA compliant description here.">
            <a:extLst>
              <a:ext uri="{FF2B5EF4-FFF2-40B4-BE49-F238E27FC236}">
                <a16:creationId xmlns:a16="http://schemas.microsoft.com/office/drawing/2014/main" id="{5DF30A05-AE50-F741-836C-FF7CA9FE4CD9}"/>
              </a:ext>
            </a:extLst>
          </p:cNvPr>
          <p:cNvSpPr>
            <a:spLocks noGrp="1"/>
          </p:cNvSpPr>
          <p:nvPr>
            <p:ph idx="21" hasCustomPrompt="1"/>
          </p:nvPr>
        </p:nvSpPr>
        <p:spPr>
          <a:xfrm>
            <a:off x="4760544" y="4752970"/>
            <a:ext cx="2626658" cy="1714500"/>
          </a:xfrm>
          <a:prstGeom prst="rect">
            <a:avLst/>
          </a:prstGeom>
        </p:spPr>
        <p:txBody>
          <a:bodyPr lIns="0" tIns="0" rIns="0" bIns="0">
            <a:normAutofit/>
          </a:bodyPr>
          <a:lstStyle>
            <a:lvl1pPr algn="ctr">
              <a:lnSpc>
                <a:spcPct val="100000"/>
              </a:lnSpc>
              <a:defRPr lang="en-US" sz="1600" b="0" i="0" smtClean="0">
                <a:effectLst/>
                <a:latin typeface="Arial" panose="020B0604020202020204" pitchFamily="34" charset="0"/>
              </a:defRPr>
            </a:lvl1pPr>
            <a:lvl2pPr>
              <a:lnSpc>
                <a:spcPct val="100000"/>
              </a:lnSpc>
              <a:buClr>
                <a:srgbClr val="001E62"/>
              </a:buClr>
              <a:defRPr/>
            </a:lvl2pPr>
            <a:lvl3pPr marL="1030288" indent="-115888">
              <a:lnSpc>
                <a:spcPct val="100000"/>
              </a:lnSpc>
              <a:buClr>
                <a:srgbClr val="001E62"/>
              </a:buClr>
              <a:tabLst/>
              <a:defRPr/>
            </a:lvl3pPr>
            <a:lvl4pPr marL="1485900" indent="-114300">
              <a:lnSpc>
                <a:spcPct val="100000"/>
              </a:lnSpc>
              <a:buClr>
                <a:srgbClr val="001E62"/>
              </a:buClr>
              <a:tabLst/>
              <a:defRPr sz="1200">
                <a:solidFill>
                  <a:schemeClr val="tx1"/>
                </a:solidFill>
              </a:defRPr>
            </a:lvl4pPr>
            <a:lvl5pPr marL="1952625" indent="-123825">
              <a:lnSpc>
                <a:spcPct val="100000"/>
              </a:lnSpc>
              <a:buClr>
                <a:srgbClr val="001E62"/>
              </a:buClr>
              <a:tabLst/>
              <a:defRPr sz="1200">
                <a:solidFill>
                  <a:schemeClr val="tx1"/>
                </a:solidFill>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sed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a:t>
            </a:r>
            <a:endParaRPr lang="en-US" dirty="0"/>
          </a:p>
        </p:txBody>
      </p:sp>
      <p:sp>
        <p:nvSpPr>
          <p:cNvPr id="26" name="Content Placeholder 2" descr="if picture or chart you must type your ADA compliant description here.">
            <a:extLst>
              <a:ext uri="{FF2B5EF4-FFF2-40B4-BE49-F238E27FC236}">
                <a16:creationId xmlns:a16="http://schemas.microsoft.com/office/drawing/2014/main" id="{8C8A6EEC-8002-B04B-AFBA-7676415749B9}"/>
              </a:ext>
            </a:extLst>
          </p:cNvPr>
          <p:cNvSpPr>
            <a:spLocks noGrp="1"/>
          </p:cNvSpPr>
          <p:nvPr>
            <p:ph idx="22" hasCustomPrompt="1"/>
          </p:nvPr>
        </p:nvSpPr>
        <p:spPr>
          <a:xfrm>
            <a:off x="8456244" y="4752970"/>
            <a:ext cx="2626658" cy="1714500"/>
          </a:xfrm>
          <a:prstGeom prst="rect">
            <a:avLst/>
          </a:prstGeom>
        </p:spPr>
        <p:txBody>
          <a:bodyPr lIns="0" tIns="0" rIns="0" bIns="0">
            <a:normAutofit/>
          </a:bodyPr>
          <a:lstStyle>
            <a:lvl1pPr algn="ctr">
              <a:lnSpc>
                <a:spcPct val="100000"/>
              </a:lnSpc>
              <a:defRPr lang="en-US" sz="1600" b="0" i="0" smtClean="0">
                <a:effectLst/>
                <a:latin typeface="Arial" panose="020B0604020202020204" pitchFamily="34" charset="0"/>
              </a:defRPr>
            </a:lvl1pPr>
            <a:lvl2pPr>
              <a:lnSpc>
                <a:spcPct val="100000"/>
              </a:lnSpc>
              <a:buClr>
                <a:srgbClr val="001E62"/>
              </a:buClr>
              <a:defRPr/>
            </a:lvl2pPr>
            <a:lvl3pPr marL="1030288" indent="-115888">
              <a:lnSpc>
                <a:spcPct val="100000"/>
              </a:lnSpc>
              <a:buClr>
                <a:srgbClr val="001E62"/>
              </a:buClr>
              <a:tabLst/>
              <a:defRPr/>
            </a:lvl3pPr>
            <a:lvl4pPr marL="1485900" indent="-114300">
              <a:lnSpc>
                <a:spcPct val="100000"/>
              </a:lnSpc>
              <a:buClr>
                <a:srgbClr val="001E62"/>
              </a:buClr>
              <a:tabLst/>
              <a:defRPr sz="1200">
                <a:solidFill>
                  <a:schemeClr val="tx1"/>
                </a:solidFill>
              </a:defRPr>
            </a:lvl4pPr>
            <a:lvl5pPr marL="1952625" indent="-123825">
              <a:lnSpc>
                <a:spcPct val="100000"/>
              </a:lnSpc>
              <a:buClr>
                <a:srgbClr val="001E62"/>
              </a:buClr>
              <a:tabLst/>
              <a:defRPr sz="1200">
                <a:solidFill>
                  <a:schemeClr val="tx1"/>
                </a:solidFill>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sed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a:t>
            </a:r>
            <a:endParaRPr lang="en-US" dirty="0"/>
          </a:p>
        </p:txBody>
      </p:sp>
      <p:sp>
        <p:nvSpPr>
          <p:cNvPr id="2" name="Footer Placeholder 1">
            <a:extLst>
              <a:ext uri="{FF2B5EF4-FFF2-40B4-BE49-F238E27FC236}">
                <a16:creationId xmlns:a16="http://schemas.microsoft.com/office/drawing/2014/main" id="{AFE77721-8DDD-CD44-88F4-DABDABC2E014}"/>
              </a:ext>
            </a:extLst>
          </p:cNvPr>
          <p:cNvSpPr>
            <a:spLocks noGrp="1"/>
          </p:cNvSpPr>
          <p:nvPr>
            <p:ph type="ftr" sz="quarter" idx="23"/>
          </p:nvPr>
        </p:nvSpPr>
        <p:spPr/>
        <p:txBody>
          <a:bodyPr/>
          <a:lstStyle/>
          <a:p>
            <a:r>
              <a:rPr lang="en-US"/>
              <a:t>UIC/MIE/Independent Study - ME 596 Spring 2024</a:t>
            </a:r>
            <a:endParaRPr lang="en-US" dirty="0"/>
          </a:p>
        </p:txBody>
      </p:sp>
    </p:spTree>
    <p:extLst>
      <p:ext uri="{BB962C8B-B14F-4D97-AF65-F5344CB8AC3E}">
        <p14:creationId xmlns:p14="http://schemas.microsoft.com/office/powerpoint/2010/main" val="2130531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7">
    <p:spTree>
      <p:nvGrpSpPr>
        <p:cNvPr id="1" name=""/>
        <p:cNvGrpSpPr/>
        <p:nvPr/>
      </p:nvGrpSpPr>
      <p:grpSpPr>
        <a:xfrm>
          <a:off x="0" y="0"/>
          <a:ext cx="0" cy="0"/>
          <a:chOff x="0" y="0"/>
          <a:chExt cx="0" cy="0"/>
        </a:xfrm>
      </p:grpSpPr>
      <p:sp>
        <p:nvSpPr>
          <p:cNvPr id="8" name="Picture Placeholder 7" descr="you must type your ADA compliant description here.">
            <a:extLst>
              <a:ext uri="{FF2B5EF4-FFF2-40B4-BE49-F238E27FC236}">
                <a16:creationId xmlns:a16="http://schemas.microsoft.com/office/drawing/2014/main" id="{D59D45DC-DD11-2B43-BCCA-0080D714F989}"/>
              </a:ext>
            </a:extLst>
          </p:cNvPr>
          <p:cNvSpPr>
            <a:spLocks noGrp="1"/>
          </p:cNvSpPr>
          <p:nvPr>
            <p:ph type="pic" sz="quarter" idx="14" hasCustomPrompt="1"/>
          </p:nvPr>
        </p:nvSpPr>
        <p:spPr>
          <a:xfrm>
            <a:off x="6096000" y="1437126"/>
            <a:ext cx="5524500" cy="4050861"/>
          </a:xfrm>
          <a:prstGeom prst="rect">
            <a:avLst/>
          </a:prstGeom>
          <a:pattFill prst="pct20">
            <a:fgClr>
              <a:schemeClr val="accent1"/>
            </a:fgClr>
            <a:bgClr>
              <a:schemeClr val="bg1"/>
            </a:bgClr>
          </a:pattFill>
        </p:spPr>
        <p:txBody>
          <a:bodyPr/>
          <a:lstStyle/>
          <a:p>
            <a:r>
              <a:rPr lang="en-US" dirty="0"/>
              <a:t>Click to add picture</a:t>
            </a:r>
          </a:p>
        </p:txBody>
      </p:sp>
      <p:sp>
        <p:nvSpPr>
          <p:cNvPr id="13" name="Text Placeholder 2" descr="if picture or chart you must type your ADA compliant description here.">
            <a:extLst>
              <a:ext uri="{FF2B5EF4-FFF2-40B4-BE49-F238E27FC236}">
                <a16:creationId xmlns:a16="http://schemas.microsoft.com/office/drawing/2014/main" id="{C9E570CE-B5C1-B148-9C81-45F1379592DF}"/>
              </a:ext>
            </a:extLst>
          </p:cNvPr>
          <p:cNvSpPr>
            <a:spLocks noGrp="1"/>
          </p:cNvSpPr>
          <p:nvPr>
            <p:ph idx="1"/>
          </p:nvPr>
        </p:nvSpPr>
        <p:spPr>
          <a:xfrm>
            <a:off x="571500" y="1437126"/>
            <a:ext cx="5054600" cy="449070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3" name="Title 2">
            <a:extLst>
              <a:ext uri="{FF2B5EF4-FFF2-40B4-BE49-F238E27FC236}">
                <a16:creationId xmlns:a16="http://schemas.microsoft.com/office/drawing/2014/main" id="{2481760B-E6B6-E948-9991-95ED7BC8EE1E}"/>
              </a:ext>
            </a:extLst>
          </p:cNvPr>
          <p:cNvSpPr>
            <a:spLocks noGrp="1"/>
          </p:cNvSpPr>
          <p:nvPr>
            <p:ph type="title"/>
          </p:nvPr>
        </p:nvSpPr>
        <p:spPr/>
        <p:txBody>
          <a:bodyPr/>
          <a:lstStyle/>
          <a:p>
            <a:r>
              <a:rPr lang="en-US"/>
              <a:t>Click to edit Master title style</a:t>
            </a:r>
          </a:p>
        </p:txBody>
      </p:sp>
      <p:sp>
        <p:nvSpPr>
          <p:cNvPr id="7" name="Footer Placeholder 1">
            <a:extLst>
              <a:ext uri="{FF2B5EF4-FFF2-40B4-BE49-F238E27FC236}">
                <a16:creationId xmlns:a16="http://schemas.microsoft.com/office/drawing/2014/main" id="{851C9981-623A-2D46-88F7-7E89F2C9A50C}"/>
              </a:ext>
            </a:extLst>
          </p:cNvPr>
          <p:cNvSpPr>
            <a:spLocks noGrp="1"/>
          </p:cNvSpPr>
          <p:nvPr>
            <p:ph type="ftr" sz="quarter" idx="15"/>
          </p:nvPr>
        </p:nvSpPr>
        <p:spPr>
          <a:xfrm>
            <a:off x="571499" y="6419410"/>
            <a:ext cx="4114800" cy="365125"/>
          </a:xfrm>
        </p:spPr>
        <p:txBody>
          <a:bodyPr/>
          <a:lstStyle/>
          <a:p>
            <a:r>
              <a:rPr lang="en-US"/>
              <a:t>UIC/MIE/Independent Study - ME 596 Spring 2024</a:t>
            </a:r>
            <a:endParaRPr lang="en-US" dirty="0"/>
          </a:p>
        </p:txBody>
      </p:sp>
    </p:spTree>
    <p:extLst>
      <p:ext uri="{BB962C8B-B14F-4D97-AF65-F5344CB8AC3E}">
        <p14:creationId xmlns:p14="http://schemas.microsoft.com/office/powerpoint/2010/main" val="3001685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8">
    <p:spTree>
      <p:nvGrpSpPr>
        <p:cNvPr id="1" name=""/>
        <p:cNvGrpSpPr/>
        <p:nvPr/>
      </p:nvGrpSpPr>
      <p:grpSpPr>
        <a:xfrm>
          <a:off x="0" y="0"/>
          <a:ext cx="0" cy="0"/>
          <a:chOff x="0" y="0"/>
          <a:chExt cx="0" cy="0"/>
        </a:xfrm>
      </p:grpSpPr>
      <p:sp>
        <p:nvSpPr>
          <p:cNvPr id="12" name="Picture Placeholder 11" descr="you must type your ADA compliant description here.">
            <a:extLst>
              <a:ext uri="{FF2B5EF4-FFF2-40B4-BE49-F238E27FC236}">
                <a16:creationId xmlns:a16="http://schemas.microsoft.com/office/drawing/2014/main" id="{A54390B8-F5A6-DC4C-95B7-DC0760C0D9E3}"/>
              </a:ext>
            </a:extLst>
          </p:cNvPr>
          <p:cNvSpPr>
            <a:spLocks noGrp="1"/>
          </p:cNvSpPr>
          <p:nvPr>
            <p:ph type="pic" sz="quarter" idx="13"/>
          </p:nvPr>
        </p:nvSpPr>
        <p:spPr>
          <a:xfrm>
            <a:off x="7727950" y="427475"/>
            <a:ext cx="3892550" cy="2566047"/>
          </a:xfrm>
          <a:prstGeom prst="rect">
            <a:avLst/>
          </a:prstGeom>
          <a:pattFill prst="pct20">
            <a:fgClr>
              <a:srgbClr val="D50032"/>
            </a:fgClr>
            <a:bgClr>
              <a:schemeClr val="bg1"/>
            </a:bgClr>
          </a:pattFill>
        </p:spPr>
        <p:txBody>
          <a:bodyPr/>
          <a:lstStyle/>
          <a:p>
            <a:r>
              <a:rPr lang="en-US"/>
              <a:t>Click icon to add picture</a:t>
            </a:r>
            <a:endParaRPr lang="en-US" dirty="0"/>
          </a:p>
        </p:txBody>
      </p:sp>
      <p:sp>
        <p:nvSpPr>
          <p:cNvPr id="13" name="Picture Placeholder 11" descr="if picture or chart ADA compliant description here.">
            <a:extLst>
              <a:ext uri="{FF2B5EF4-FFF2-40B4-BE49-F238E27FC236}">
                <a16:creationId xmlns:a16="http://schemas.microsoft.com/office/drawing/2014/main" id="{B8FF2F8D-D4EF-6049-A031-899F44F0E30A}"/>
              </a:ext>
            </a:extLst>
          </p:cNvPr>
          <p:cNvSpPr>
            <a:spLocks noGrp="1"/>
          </p:cNvSpPr>
          <p:nvPr>
            <p:ph type="pic" sz="quarter" idx="14"/>
          </p:nvPr>
        </p:nvSpPr>
        <p:spPr>
          <a:xfrm>
            <a:off x="7727950" y="3293224"/>
            <a:ext cx="3892550" cy="2566047"/>
          </a:xfrm>
          <a:prstGeom prst="rect">
            <a:avLst/>
          </a:prstGeom>
          <a:pattFill prst="pct20">
            <a:fgClr>
              <a:srgbClr val="D50032"/>
            </a:fgClr>
            <a:bgClr>
              <a:schemeClr val="bg1"/>
            </a:bgClr>
          </a:pattFill>
        </p:spPr>
        <p:txBody>
          <a:bodyPr/>
          <a:lstStyle/>
          <a:p>
            <a:r>
              <a:rPr lang="en-US" dirty="0"/>
              <a:t>Click icon to add picture</a:t>
            </a:r>
          </a:p>
        </p:txBody>
      </p:sp>
      <p:sp>
        <p:nvSpPr>
          <p:cNvPr id="3" name="Title 2">
            <a:extLst>
              <a:ext uri="{FF2B5EF4-FFF2-40B4-BE49-F238E27FC236}">
                <a16:creationId xmlns:a16="http://schemas.microsoft.com/office/drawing/2014/main" id="{69A2A977-0915-D942-8D9B-557EB78D8118}"/>
              </a:ext>
            </a:extLst>
          </p:cNvPr>
          <p:cNvSpPr>
            <a:spLocks noGrp="1"/>
          </p:cNvSpPr>
          <p:nvPr>
            <p:ph type="title" hasCustomPrompt="1"/>
          </p:nvPr>
        </p:nvSpPr>
        <p:spPr>
          <a:xfrm>
            <a:off x="571499" y="427475"/>
            <a:ext cx="6642100" cy="811005"/>
          </a:xfrm>
          <a:prstGeom prst="rect">
            <a:avLst/>
          </a:prstGeom>
        </p:spPr>
        <p:txBody>
          <a:bodyPr/>
          <a:lstStyle/>
          <a:p>
            <a:r>
              <a:rPr lang="en-US" dirty="0"/>
              <a:t>Slide Title</a:t>
            </a:r>
          </a:p>
        </p:txBody>
      </p:sp>
      <p:sp>
        <p:nvSpPr>
          <p:cNvPr id="16" name="Text Placeholder 2" descr="if picture or chart you must type your ADA compliant description here.">
            <a:extLst>
              <a:ext uri="{FF2B5EF4-FFF2-40B4-BE49-F238E27FC236}">
                <a16:creationId xmlns:a16="http://schemas.microsoft.com/office/drawing/2014/main" id="{0EF65F6D-A292-1047-808C-B11F4A287E9E}"/>
              </a:ext>
            </a:extLst>
          </p:cNvPr>
          <p:cNvSpPr>
            <a:spLocks noGrp="1"/>
          </p:cNvSpPr>
          <p:nvPr>
            <p:ph idx="1"/>
          </p:nvPr>
        </p:nvSpPr>
        <p:spPr>
          <a:xfrm>
            <a:off x="571500" y="1437126"/>
            <a:ext cx="6642100" cy="449070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2" name="Footer Placeholder 1">
            <a:extLst>
              <a:ext uri="{FF2B5EF4-FFF2-40B4-BE49-F238E27FC236}">
                <a16:creationId xmlns:a16="http://schemas.microsoft.com/office/drawing/2014/main" id="{DCCE80CA-7BF4-554F-846B-768483360BCB}"/>
              </a:ext>
            </a:extLst>
          </p:cNvPr>
          <p:cNvSpPr>
            <a:spLocks noGrp="1"/>
          </p:cNvSpPr>
          <p:nvPr>
            <p:ph type="ftr" sz="quarter" idx="15"/>
          </p:nvPr>
        </p:nvSpPr>
        <p:spPr/>
        <p:txBody>
          <a:bodyPr/>
          <a:lstStyle/>
          <a:p>
            <a:r>
              <a:rPr lang="en-US"/>
              <a:t>UIC/MIE/Independent Study - ME 596 Spring 2024</a:t>
            </a:r>
            <a:endParaRPr lang="en-US" dirty="0"/>
          </a:p>
        </p:txBody>
      </p:sp>
    </p:spTree>
    <p:extLst>
      <p:ext uri="{BB962C8B-B14F-4D97-AF65-F5344CB8AC3E}">
        <p14:creationId xmlns:p14="http://schemas.microsoft.com/office/powerpoint/2010/main" val="38475061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9">
    <p:spTree>
      <p:nvGrpSpPr>
        <p:cNvPr id="1" name=""/>
        <p:cNvGrpSpPr/>
        <p:nvPr/>
      </p:nvGrpSpPr>
      <p:grpSpPr>
        <a:xfrm>
          <a:off x="0" y="0"/>
          <a:ext cx="0" cy="0"/>
          <a:chOff x="0" y="0"/>
          <a:chExt cx="0" cy="0"/>
        </a:xfrm>
      </p:grpSpPr>
      <p:sp>
        <p:nvSpPr>
          <p:cNvPr id="11" name="Picture Placeholder 10" descr="you must type your ADA compliant description here.">
            <a:extLst>
              <a:ext uri="{FF2B5EF4-FFF2-40B4-BE49-F238E27FC236}">
                <a16:creationId xmlns:a16="http://schemas.microsoft.com/office/drawing/2014/main" id="{45AF2651-3E17-AA4E-9587-82202DB57AD4}"/>
              </a:ext>
            </a:extLst>
          </p:cNvPr>
          <p:cNvSpPr>
            <a:spLocks noGrp="1"/>
          </p:cNvSpPr>
          <p:nvPr>
            <p:ph type="pic" sz="quarter" idx="13"/>
          </p:nvPr>
        </p:nvSpPr>
        <p:spPr>
          <a:xfrm>
            <a:off x="571500" y="1196599"/>
            <a:ext cx="11049000" cy="3157474"/>
          </a:xfrm>
          <a:prstGeom prst="rect">
            <a:avLst/>
          </a:prstGeom>
          <a:pattFill prst="pct20">
            <a:fgClr>
              <a:srgbClr val="D50032"/>
            </a:fgClr>
            <a:bgClr>
              <a:schemeClr val="bg1"/>
            </a:bgClr>
          </a:pattFill>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2E70F768-77C3-C24C-A38F-BE1E1E8A4EF9}"/>
              </a:ext>
            </a:extLst>
          </p:cNvPr>
          <p:cNvSpPr>
            <a:spLocks noGrp="1"/>
          </p:cNvSpPr>
          <p:nvPr>
            <p:ph type="title" hasCustomPrompt="1"/>
          </p:nvPr>
        </p:nvSpPr>
        <p:spPr>
          <a:xfrm>
            <a:off x="571500" y="429610"/>
            <a:ext cx="5980129" cy="766989"/>
          </a:xfrm>
          <a:prstGeom prst="rect">
            <a:avLst/>
          </a:prstGeom>
        </p:spPr>
        <p:txBody>
          <a:bodyPr lIns="0" tIns="0" rIns="0" bIns="0" anchor="t"/>
          <a:lstStyle/>
          <a:p>
            <a:r>
              <a:rPr lang="en-US" dirty="0"/>
              <a:t>Slide Title</a:t>
            </a:r>
          </a:p>
        </p:txBody>
      </p:sp>
      <p:sp>
        <p:nvSpPr>
          <p:cNvPr id="12" name="Content Placeholder 2" descr="if picture or chart you must type your ADA compliant description here.">
            <a:extLst>
              <a:ext uri="{FF2B5EF4-FFF2-40B4-BE49-F238E27FC236}">
                <a16:creationId xmlns:a16="http://schemas.microsoft.com/office/drawing/2014/main" id="{43387113-3CA6-3242-ACA0-2304DF785AF1}"/>
              </a:ext>
            </a:extLst>
          </p:cNvPr>
          <p:cNvSpPr>
            <a:spLocks noGrp="1"/>
          </p:cNvSpPr>
          <p:nvPr>
            <p:ph idx="1" hasCustomPrompt="1"/>
          </p:nvPr>
        </p:nvSpPr>
        <p:spPr>
          <a:xfrm>
            <a:off x="571500" y="4654550"/>
            <a:ext cx="6196944" cy="1606550"/>
          </a:xfrm>
          <a:prstGeom prst="rect">
            <a:avLst/>
          </a:prstGeom>
        </p:spPr>
        <p:txBody>
          <a:bodyPr lIns="0" tIns="0" rIns="0" bIns="0"/>
          <a:lstStyle>
            <a:lvl1pPr>
              <a:lnSpc>
                <a:spcPct val="100000"/>
              </a:lnSpc>
              <a:defRPr lang="en-US" b="0" i="0" smtClean="0">
                <a:effectLst/>
                <a:latin typeface="Arial" panose="020B0604020202020204" pitchFamily="34" charset="0"/>
              </a:defRPr>
            </a:lvl1pPr>
            <a:lvl2pPr>
              <a:lnSpc>
                <a:spcPct val="100000"/>
              </a:lnSpc>
              <a:buClr>
                <a:srgbClr val="001E62"/>
              </a:buClr>
              <a:defRPr/>
            </a:lvl2pPr>
            <a:lvl3pPr marL="1030288" indent="-115888">
              <a:lnSpc>
                <a:spcPct val="100000"/>
              </a:lnSpc>
              <a:buClr>
                <a:srgbClr val="001E62"/>
              </a:buClr>
              <a:tabLst/>
              <a:defRPr/>
            </a:lvl3pPr>
            <a:lvl4pPr marL="1485900" indent="-114300">
              <a:lnSpc>
                <a:spcPct val="100000"/>
              </a:lnSpc>
              <a:buClr>
                <a:srgbClr val="001E62"/>
              </a:buClr>
              <a:tabLst/>
              <a:defRPr sz="1200">
                <a:solidFill>
                  <a:schemeClr val="tx1"/>
                </a:solidFill>
              </a:defRPr>
            </a:lvl4pPr>
            <a:lvl5pPr marL="1952625" indent="-123825">
              <a:lnSpc>
                <a:spcPct val="100000"/>
              </a:lnSpc>
              <a:buClr>
                <a:srgbClr val="001E62"/>
              </a:buClr>
              <a:tabLst/>
              <a:defRPr sz="1200">
                <a:solidFill>
                  <a:schemeClr val="tx1"/>
                </a:solidFill>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sed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Ut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a:t>
            </a:r>
            <a:endParaRPr lang="en-US" dirty="0"/>
          </a:p>
        </p:txBody>
      </p:sp>
      <p:sp>
        <p:nvSpPr>
          <p:cNvPr id="2" name="Footer Placeholder 1">
            <a:extLst>
              <a:ext uri="{FF2B5EF4-FFF2-40B4-BE49-F238E27FC236}">
                <a16:creationId xmlns:a16="http://schemas.microsoft.com/office/drawing/2014/main" id="{547F7ABE-10AB-4E4D-AC47-355D922C8F7B}"/>
              </a:ext>
            </a:extLst>
          </p:cNvPr>
          <p:cNvSpPr>
            <a:spLocks noGrp="1"/>
          </p:cNvSpPr>
          <p:nvPr>
            <p:ph type="ftr" sz="quarter" idx="14"/>
          </p:nvPr>
        </p:nvSpPr>
        <p:spPr/>
        <p:txBody>
          <a:bodyPr/>
          <a:lstStyle/>
          <a:p>
            <a:r>
              <a:rPr lang="en-US"/>
              <a:t>UIC/MIE/Independent Study - ME 596 Spring 2024</a:t>
            </a:r>
            <a:endParaRPr lang="en-US" dirty="0"/>
          </a:p>
        </p:txBody>
      </p:sp>
    </p:spTree>
    <p:extLst>
      <p:ext uri="{BB962C8B-B14F-4D97-AF65-F5344CB8AC3E}">
        <p14:creationId xmlns:p14="http://schemas.microsoft.com/office/powerpoint/2010/main" val="493186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1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585415-ECAB-7749-9438-98667466F0EE}"/>
              </a:ext>
            </a:extLst>
          </p:cNvPr>
          <p:cNvSpPr/>
          <p:nvPr/>
        </p:nvSpPr>
        <p:spPr>
          <a:xfrm>
            <a:off x="-1" y="0"/>
            <a:ext cx="4249271" cy="6858000"/>
          </a:xfrm>
          <a:prstGeom prst="rect">
            <a:avLst/>
          </a:prstGeom>
          <a:solidFill>
            <a:srgbClr val="001E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rgbClr val="001E62"/>
              </a:solidFill>
              <a:latin typeface="Arial" panose="020B0604020202020204" pitchFamily="34" charset="0"/>
            </a:endParaRPr>
          </a:p>
        </p:txBody>
      </p:sp>
      <p:sp>
        <p:nvSpPr>
          <p:cNvPr id="10" name="Rectangle 9">
            <a:extLst>
              <a:ext uri="{FF2B5EF4-FFF2-40B4-BE49-F238E27FC236}">
                <a16:creationId xmlns:a16="http://schemas.microsoft.com/office/drawing/2014/main" id="{E05B460D-E86D-3A4C-92BA-4EDF763DFAFA}"/>
              </a:ext>
              <a:ext uri="{C183D7F6-B498-43B3-948B-1728B52AA6E4}">
                <adec:decorative xmlns:adec="http://schemas.microsoft.com/office/drawing/2017/decorative" val="1"/>
              </a:ext>
            </a:extLst>
          </p:cNvPr>
          <p:cNvSpPr/>
          <p:nvPr userDrawn="1"/>
        </p:nvSpPr>
        <p:spPr>
          <a:xfrm>
            <a:off x="-1" y="0"/>
            <a:ext cx="4249271" cy="6858000"/>
          </a:xfrm>
          <a:prstGeom prst="rect">
            <a:avLst/>
          </a:prstGeom>
          <a:solidFill>
            <a:srgbClr val="001E6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solidFill>
                <a:schemeClr val="bg1"/>
              </a:solidFill>
              <a:latin typeface="Arial" panose="020B0604020202020204" pitchFamily="34" charset="0"/>
            </a:endParaRPr>
          </a:p>
        </p:txBody>
      </p:sp>
      <p:pic>
        <p:nvPicPr>
          <p:cNvPr id="9" name="Picture 8">
            <a:extLst>
              <a:ext uri="{FF2B5EF4-FFF2-40B4-BE49-F238E27FC236}">
                <a16:creationId xmlns:a16="http://schemas.microsoft.com/office/drawing/2014/main" id="{753367FE-A03A-0D4B-8464-6EA90E8DA41F}"/>
              </a:ext>
            </a:extLst>
          </p:cNvPr>
          <p:cNvPicPr>
            <a:picLocks noChangeAspect="1"/>
          </p:cNvPicPr>
          <p:nvPr/>
        </p:nvPicPr>
        <p:blipFill rotWithShape="1">
          <a:blip r:embed="rId2"/>
          <a:srcRect l="17162" t="77592" r="78736"/>
          <a:stretch/>
        </p:blipFill>
        <p:spPr>
          <a:xfrm rot="10800000">
            <a:off x="571500" y="-737549"/>
            <a:ext cx="500083" cy="1536790"/>
          </a:xfrm>
          <a:prstGeom prst="rect">
            <a:avLst/>
          </a:prstGeom>
        </p:spPr>
      </p:pic>
      <p:sp>
        <p:nvSpPr>
          <p:cNvPr id="11" name="Text Placeholder 14">
            <a:extLst>
              <a:ext uri="{FF2B5EF4-FFF2-40B4-BE49-F238E27FC236}">
                <a16:creationId xmlns:a16="http://schemas.microsoft.com/office/drawing/2014/main" id="{A239BCF8-7759-3A41-A514-3A4A72C6F9AF}"/>
              </a:ext>
            </a:extLst>
          </p:cNvPr>
          <p:cNvSpPr>
            <a:spLocks noGrp="1"/>
          </p:cNvSpPr>
          <p:nvPr>
            <p:ph type="body" sz="quarter" idx="15" hasCustomPrompt="1"/>
          </p:nvPr>
        </p:nvSpPr>
        <p:spPr>
          <a:xfrm>
            <a:off x="589420" y="3622452"/>
            <a:ext cx="3239719" cy="2706862"/>
          </a:xfrm>
          <a:prstGeom prst="rect">
            <a:avLst/>
          </a:prstGeom>
        </p:spPr>
        <p:txBody>
          <a:bodyPr/>
          <a:lstStyle>
            <a:lvl1pPr>
              <a:lnSpc>
                <a:spcPct val="100000"/>
              </a:lnSpc>
              <a:defRPr b="0" i="0" baseline="0">
                <a:solidFill>
                  <a:schemeClr val="bg1"/>
                </a:solidFill>
              </a:defRPr>
            </a:lvl1pPr>
          </a:lstStyle>
          <a:p>
            <a:r>
              <a:rPr lang="id-ID" sz="2000" dirty="0" err="1">
                <a:solidFill>
                  <a:schemeClr val="bg1"/>
                </a:solidFill>
                <a:latin typeface="Arial" panose="020B0604020202020204" pitchFamily="34" charset="0"/>
                <a:ea typeface="Open Sans" panose="020B0606030504020204" pitchFamily="34" charset="0"/>
                <a:cs typeface="Arial" panose="020B0604020202020204" pitchFamily="34" charset="0"/>
              </a:rPr>
              <a:t>lorem</a:t>
            </a:r>
            <a:r>
              <a:rPr lang="id-ID" sz="2000" dirty="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dirty="0" err="1">
                <a:solidFill>
                  <a:schemeClr val="bg1"/>
                </a:solidFill>
                <a:latin typeface="Arial" panose="020B0604020202020204" pitchFamily="34" charset="0"/>
                <a:ea typeface="Open Sans" panose="020B0606030504020204" pitchFamily="34" charset="0"/>
                <a:cs typeface="Arial" panose="020B0604020202020204" pitchFamily="34" charset="0"/>
              </a:rPr>
              <a:t>ipsum</a:t>
            </a:r>
            <a:r>
              <a:rPr lang="id-ID" sz="2000" dirty="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dirty="0" err="1">
                <a:solidFill>
                  <a:schemeClr val="bg1"/>
                </a:solidFill>
                <a:latin typeface="Arial" panose="020B0604020202020204" pitchFamily="34" charset="0"/>
                <a:ea typeface="Open Sans" panose="020B0606030504020204" pitchFamily="34" charset="0"/>
                <a:cs typeface="Arial" panose="020B0604020202020204" pitchFamily="34" charset="0"/>
              </a:rPr>
              <a:t>dolor</a:t>
            </a:r>
            <a:r>
              <a:rPr lang="id-ID" sz="2000" dirty="0">
                <a:solidFill>
                  <a:schemeClr val="bg1"/>
                </a:solidFill>
                <a:latin typeface="Arial" panose="020B0604020202020204" pitchFamily="34" charset="0"/>
                <a:ea typeface="Open Sans" panose="020B0606030504020204" pitchFamily="34" charset="0"/>
                <a:cs typeface="Arial" panose="020B0604020202020204" pitchFamily="34" charset="0"/>
              </a:rPr>
              <a:t> sit</a:t>
            </a:r>
            <a:r>
              <a:rPr lang="en-US" sz="2000" dirty="0">
                <a:solidFill>
                  <a:schemeClr val="bg1"/>
                </a:solidFill>
                <a:latin typeface="Arial" panose="020B0604020202020204" pitchFamily="34" charset="0"/>
                <a:ea typeface="Open Sans" panose="020B0606030504020204" pitchFamily="34" charset="0"/>
                <a:cs typeface="Arial" panose="020B0604020202020204" pitchFamily="34" charset="0"/>
              </a:rPr>
              <a:t>a</a:t>
            </a:r>
            <a:r>
              <a:rPr lang="id-ID" sz="2000" dirty="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dirty="0" err="1">
                <a:solidFill>
                  <a:schemeClr val="bg1"/>
                </a:solidFill>
                <a:latin typeface="Arial" panose="020B0604020202020204" pitchFamily="34" charset="0"/>
                <a:ea typeface="Open Sans" panose="020B0606030504020204" pitchFamily="34" charset="0"/>
                <a:cs typeface="Arial" panose="020B0604020202020204" pitchFamily="34" charset="0"/>
              </a:rPr>
              <a:t>amet</a:t>
            </a:r>
            <a:r>
              <a:rPr lang="id-ID" sz="2000" dirty="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dirty="0" err="1">
                <a:solidFill>
                  <a:schemeClr val="bg1"/>
                </a:solidFill>
                <a:latin typeface="Arial" panose="020B0604020202020204" pitchFamily="34" charset="0"/>
                <a:ea typeface="Open Sans" panose="020B0606030504020204" pitchFamily="34" charset="0"/>
                <a:cs typeface="Arial" panose="020B0604020202020204" pitchFamily="34" charset="0"/>
              </a:rPr>
              <a:t>con</a:t>
            </a:r>
            <a:r>
              <a:rPr lang="en-US" sz="2000" dirty="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dirty="0" err="1">
                <a:solidFill>
                  <a:schemeClr val="bg1"/>
                </a:solidFill>
                <a:latin typeface="Arial" panose="020B0604020202020204" pitchFamily="34" charset="0"/>
                <a:ea typeface="Open Sans" panose="020B0606030504020204" pitchFamily="34" charset="0"/>
                <a:cs typeface="Arial" panose="020B0604020202020204" pitchFamily="34" charset="0"/>
              </a:rPr>
              <a:t>tetur</a:t>
            </a:r>
            <a:r>
              <a:rPr lang="en-US" sz="2000" dirty="0">
                <a:solidFill>
                  <a:schemeClr val="bg1"/>
                </a:solidFill>
                <a:latin typeface="Arial" panose="020B0604020202020204" pitchFamily="34" charset="0"/>
                <a:ea typeface="Open Sans" panose="020B0606030504020204" pitchFamily="34" charset="0"/>
                <a:cs typeface="Arial" panose="020B0604020202020204" pitchFamily="34" charset="0"/>
              </a:rPr>
              <a:t>al</a:t>
            </a:r>
            <a:r>
              <a:rPr lang="id-ID" sz="2000" dirty="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dirty="0" err="1">
                <a:solidFill>
                  <a:schemeClr val="bg1"/>
                </a:solidFill>
                <a:latin typeface="Arial" panose="020B0604020202020204" pitchFamily="34" charset="0"/>
                <a:ea typeface="Open Sans" panose="020B0606030504020204" pitchFamily="34" charset="0"/>
                <a:cs typeface="Arial" panose="020B0604020202020204" pitchFamily="34" charset="0"/>
              </a:rPr>
              <a:t>adipiscinge</a:t>
            </a:r>
            <a:r>
              <a:rPr lang="en-US" sz="2000" dirty="0">
                <a:solidFill>
                  <a:schemeClr val="bg1"/>
                </a:solidFill>
                <a:latin typeface="Arial" panose="020B0604020202020204" pitchFamily="34" charset="0"/>
                <a:ea typeface="Open Sans" panose="020B0606030504020204" pitchFamily="34" charset="0"/>
                <a:cs typeface="Arial" panose="020B0604020202020204" pitchFamily="34" charset="0"/>
              </a:rPr>
              <a:t>l </a:t>
            </a:r>
            <a:r>
              <a:rPr lang="en-US" sz="2000" dirty="0" err="1">
                <a:solidFill>
                  <a:schemeClr val="bg1"/>
                </a:solidFill>
                <a:latin typeface="Arial" panose="020B0604020202020204" pitchFamily="34" charset="0"/>
                <a:ea typeface="Open Sans" panose="020B0606030504020204" pitchFamily="34" charset="0"/>
                <a:cs typeface="Arial" panose="020B0604020202020204" pitchFamily="34" charset="0"/>
              </a:rPr>
              <a:t>sahanis</a:t>
            </a:r>
            <a:r>
              <a:rPr lang="id-ID" sz="2000" dirty="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dirty="0" err="1">
                <a:solidFill>
                  <a:schemeClr val="bg1"/>
                </a:solidFill>
                <a:latin typeface="Arial" panose="020B0604020202020204" pitchFamily="34" charset="0"/>
                <a:ea typeface="Open Sans" panose="020B0606030504020204" pitchFamily="34" charset="0"/>
                <a:cs typeface="Arial" panose="020B0604020202020204" pitchFamily="34" charset="0"/>
              </a:rPr>
              <a:t>nib</a:t>
            </a:r>
            <a:r>
              <a:rPr lang="en-US" sz="2000" dirty="0">
                <a:solidFill>
                  <a:schemeClr val="bg1"/>
                </a:solidFill>
                <a:latin typeface="Arial" panose="020B0604020202020204" pitchFamily="34" charset="0"/>
                <a:ea typeface="Open Sans" panose="020B0606030504020204" pitchFamily="34" charset="0"/>
                <a:cs typeface="Arial" panose="020B0604020202020204" pitchFamily="34" charset="0"/>
              </a:rPr>
              <a:t>u</a:t>
            </a:r>
            <a:r>
              <a:rPr lang="id-ID" sz="2000" dirty="0" err="1">
                <a:solidFill>
                  <a:schemeClr val="bg1"/>
                </a:solidFill>
                <a:latin typeface="Arial" panose="020B0604020202020204" pitchFamily="34" charset="0"/>
                <a:ea typeface="Open Sans" panose="020B0606030504020204" pitchFamily="34" charset="0"/>
                <a:cs typeface="Arial" panose="020B0604020202020204" pitchFamily="34" charset="0"/>
              </a:rPr>
              <a:t>h</a:t>
            </a:r>
            <a:r>
              <a:rPr lang="id-ID" sz="2000" dirty="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dirty="0" err="1">
                <a:solidFill>
                  <a:schemeClr val="bg1"/>
                </a:solidFill>
                <a:latin typeface="Arial" panose="020B0604020202020204" pitchFamily="34" charset="0"/>
                <a:ea typeface="Open Sans" panose="020B0606030504020204" pitchFamily="34" charset="0"/>
                <a:cs typeface="Arial" panose="020B0604020202020204" pitchFamily="34" charset="0"/>
              </a:rPr>
              <a:t>eget</a:t>
            </a:r>
            <a:r>
              <a:rPr lang="id-ID" sz="2000" dirty="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dirty="0" err="1">
                <a:solidFill>
                  <a:schemeClr val="bg1"/>
                </a:solidFill>
                <a:latin typeface="Arial" panose="020B0604020202020204" pitchFamily="34" charset="0"/>
                <a:ea typeface="Open Sans" panose="020B0606030504020204" pitchFamily="34" charset="0"/>
                <a:cs typeface="Arial" panose="020B0604020202020204" pitchFamily="34" charset="0"/>
              </a:rPr>
              <a:t>justo</a:t>
            </a:r>
            <a:r>
              <a:rPr lang="en-US" sz="2000" dirty="0">
                <a:solidFill>
                  <a:schemeClr val="bg1"/>
                </a:solidFill>
                <a:latin typeface="Arial" panose="020B0604020202020204" pitchFamily="34" charset="0"/>
                <a:ea typeface="Open Sans" panose="020B0606030504020204" pitchFamily="34" charset="0"/>
                <a:cs typeface="Arial" panose="020B0604020202020204" pitchFamily="34" charset="0"/>
              </a:rPr>
              <a:t>ne</a:t>
            </a:r>
            <a:r>
              <a:rPr lang="id-ID" sz="2000" dirty="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dirty="0" err="1">
                <a:solidFill>
                  <a:schemeClr val="bg1"/>
                </a:solidFill>
                <a:latin typeface="Arial" panose="020B0604020202020204" pitchFamily="34" charset="0"/>
                <a:ea typeface="Open Sans" panose="020B0606030504020204" pitchFamily="34" charset="0"/>
                <a:cs typeface="Arial" panose="020B0604020202020204" pitchFamily="34" charset="0"/>
              </a:rPr>
              <a:t>sed</a:t>
            </a:r>
            <a:r>
              <a:rPr lang="id-ID" sz="2000" dirty="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dirty="0" err="1">
                <a:solidFill>
                  <a:schemeClr val="bg1"/>
                </a:solidFill>
                <a:latin typeface="Arial" panose="020B0604020202020204" pitchFamily="34" charset="0"/>
                <a:ea typeface="Open Sans" panose="020B0606030504020204" pitchFamily="34" charset="0"/>
                <a:cs typeface="Arial" panose="020B0604020202020204" pitchFamily="34" charset="0"/>
              </a:rPr>
              <a:t>gravida</a:t>
            </a:r>
            <a:r>
              <a:rPr lang="id-ID" sz="2000" dirty="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dirty="0" err="1">
                <a:solidFill>
                  <a:schemeClr val="bg1"/>
                </a:solidFill>
                <a:latin typeface="Arial" panose="020B0604020202020204" pitchFamily="34" charset="0"/>
                <a:ea typeface="Open Sans" panose="020B0606030504020204" pitchFamily="34" charset="0"/>
                <a:cs typeface="Arial" panose="020B0604020202020204" pitchFamily="34" charset="0"/>
              </a:rPr>
              <a:t>est</a:t>
            </a:r>
            <a:r>
              <a:rPr lang="en-US" sz="2000" dirty="0" err="1">
                <a:solidFill>
                  <a:schemeClr val="bg1"/>
                </a:solidFill>
                <a:latin typeface="Arial" panose="020B0604020202020204" pitchFamily="34" charset="0"/>
                <a:ea typeface="Open Sans" panose="020B0606030504020204" pitchFamily="34" charset="0"/>
                <a:cs typeface="Arial" panose="020B0604020202020204" pitchFamily="34" charset="0"/>
              </a:rPr>
              <a:t>asa</a:t>
            </a:r>
            <a:r>
              <a:rPr lang="en-US" sz="2000" dirty="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dirty="0" err="1">
                <a:solidFill>
                  <a:schemeClr val="bg1"/>
                </a:solidFill>
                <a:latin typeface="Arial" panose="020B0604020202020204" pitchFamily="34" charset="0"/>
                <a:ea typeface="Open Sans" panose="020B0606030504020204" pitchFamily="34" charset="0"/>
                <a:cs typeface="Arial" panose="020B0604020202020204" pitchFamily="34" charset="0"/>
              </a:rPr>
              <a:t>lorem</a:t>
            </a:r>
            <a:r>
              <a:rPr lang="id-ID" sz="2000" dirty="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dirty="0" err="1">
                <a:solidFill>
                  <a:schemeClr val="bg1"/>
                </a:solidFill>
                <a:latin typeface="Arial" panose="020B0604020202020204" pitchFamily="34" charset="0"/>
                <a:ea typeface="Open Sans" panose="020B0606030504020204" pitchFamily="34" charset="0"/>
                <a:cs typeface="Arial" panose="020B0604020202020204" pitchFamily="34" charset="0"/>
              </a:rPr>
              <a:t>ipsum</a:t>
            </a:r>
            <a:r>
              <a:rPr lang="id-ID" sz="2000" dirty="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dirty="0" err="1">
                <a:solidFill>
                  <a:schemeClr val="bg1"/>
                </a:solidFill>
                <a:latin typeface="Arial" panose="020B0604020202020204" pitchFamily="34" charset="0"/>
                <a:ea typeface="Open Sans" panose="020B0606030504020204" pitchFamily="34" charset="0"/>
                <a:cs typeface="Arial" panose="020B0604020202020204" pitchFamily="34" charset="0"/>
              </a:rPr>
              <a:t>dolor</a:t>
            </a:r>
            <a:r>
              <a:rPr lang="id-ID" sz="2000" dirty="0">
                <a:solidFill>
                  <a:schemeClr val="bg1"/>
                </a:solidFill>
                <a:latin typeface="Arial" panose="020B0604020202020204" pitchFamily="34" charset="0"/>
                <a:ea typeface="Open Sans" panose="020B0606030504020204" pitchFamily="34" charset="0"/>
                <a:cs typeface="Arial" panose="020B0604020202020204" pitchFamily="34" charset="0"/>
              </a:rPr>
              <a:t> sit</a:t>
            </a:r>
            <a:r>
              <a:rPr lang="en-US" sz="2000" dirty="0">
                <a:solidFill>
                  <a:schemeClr val="bg1"/>
                </a:solidFill>
                <a:latin typeface="Arial" panose="020B0604020202020204" pitchFamily="34" charset="0"/>
                <a:ea typeface="Open Sans" panose="020B0606030504020204" pitchFamily="34" charset="0"/>
                <a:cs typeface="Arial" panose="020B0604020202020204" pitchFamily="34" charset="0"/>
              </a:rPr>
              <a:t>a</a:t>
            </a:r>
            <a:r>
              <a:rPr lang="id-ID" sz="2000" dirty="0">
                <a:solidFill>
                  <a:schemeClr val="bg1"/>
                </a:solidFill>
                <a:latin typeface="Arial" panose="020B0604020202020204" pitchFamily="34" charset="0"/>
                <a:ea typeface="Open Sans" panose="020B0606030504020204" pitchFamily="34" charset="0"/>
                <a:cs typeface="Arial" panose="020B0604020202020204" pitchFamily="34" charset="0"/>
              </a:rPr>
              <a:t> </a:t>
            </a:r>
            <a:r>
              <a:rPr lang="id-ID" sz="2000" dirty="0" err="1">
                <a:solidFill>
                  <a:schemeClr val="bg1"/>
                </a:solidFill>
                <a:latin typeface="Arial" panose="020B0604020202020204" pitchFamily="34" charset="0"/>
                <a:ea typeface="Open Sans" panose="020B0606030504020204" pitchFamily="34" charset="0"/>
                <a:cs typeface="Arial" panose="020B0604020202020204" pitchFamily="34" charset="0"/>
              </a:rPr>
              <a:t>amet</a:t>
            </a:r>
            <a:r>
              <a:rPr lang="id-ID" sz="2000" dirty="0">
                <a:solidFill>
                  <a:schemeClr val="bg1"/>
                </a:solidFill>
                <a:latin typeface="Arial" panose="020B0604020202020204" pitchFamily="34" charset="0"/>
                <a:ea typeface="Open Sans" panose="020B0606030504020204" pitchFamily="34" charset="0"/>
                <a:cs typeface="Arial" panose="020B0604020202020204" pitchFamily="34" charset="0"/>
              </a:rPr>
              <a:t> </a:t>
            </a:r>
            <a:endParaRPr lang="en-US" sz="2000" dirty="0">
              <a:solidFill>
                <a:schemeClr val="bg1"/>
              </a:solidFill>
              <a:latin typeface="Arial" panose="020B0604020202020204" pitchFamily="34" charset="0"/>
              <a:ea typeface="Open Sans" panose="020B0606030504020204" pitchFamily="34" charset="0"/>
              <a:cs typeface="Arial" panose="020B0604020202020204" pitchFamily="34" charset="0"/>
            </a:endParaRPr>
          </a:p>
        </p:txBody>
      </p:sp>
      <p:sp>
        <p:nvSpPr>
          <p:cNvPr id="13" name="Text Placeholder 12">
            <a:extLst>
              <a:ext uri="{FF2B5EF4-FFF2-40B4-BE49-F238E27FC236}">
                <a16:creationId xmlns:a16="http://schemas.microsoft.com/office/drawing/2014/main" id="{0E3A340C-ED98-6C4F-A999-F28C9BE643E9}"/>
              </a:ext>
            </a:extLst>
          </p:cNvPr>
          <p:cNvSpPr>
            <a:spLocks noGrp="1"/>
          </p:cNvSpPr>
          <p:nvPr>
            <p:ph type="body" sz="quarter" idx="16" hasCustomPrompt="1"/>
          </p:nvPr>
        </p:nvSpPr>
        <p:spPr>
          <a:xfrm>
            <a:off x="571499" y="1222362"/>
            <a:ext cx="3257639" cy="461962"/>
          </a:xfrm>
          <a:prstGeom prst="rect">
            <a:avLst/>
          </a:prstGeom>
        </p:spPr>
        <p:txBody>
          <a:bodyPr>
            <a:normAutofit/>
          </a:bodyPr>
          <a:lstStyle>
            <a:lvl1pPr>
              <a:defRPr sz="1800" b="1" i="0" cap="all" spc="400" baseline="0">
                <a:solidFill>
                  <a:schemeClr val="bg1"/>
                </a:solidFill>
              </a:defRPr>
            </a:lvl1pPr>
          </a:lstStyle>
          <a:p>
            <a:r>
              <a:rPr lang="en-US" sz="2000" b="1" spc="300" dirty="0">
                <a:ln w="19050">
                  <a:noFill/>
                </a:ln>
                <a:solidFill>
                  <a:schemeClr val="bg1"/>
                </a:solidFill>
                <a:latin typeface="Arial" panose="020B0604020202020204" pitchFamily="34" charset="0"/>
                <a:cs typeface="Arial" panose="020B0604020202020204" pitchFamily="34" charset="0"/>
              </a:rPr>
              <a:t>SECTION HERE</a:t>
            </a:r>
          </a:p>
        </p:txBody>
      </p:sp>
      <p:sp>
        <p:nvSpPr>
          <p:cNvPr id="18" name="Text Placeholder 17">
            <a:extLst>
              <a:ext uri="{FF2B5EF4-FFF2-40B4-BE49-F238E27FC236}">
                <a16:creationId xmlns:a16="http://schemas.microsoft.com/office/drawing/2014/main" id="{4607F020-7CB7-FA45-8230-53C05BB43EA1}"/>
              </a:ext>
            </a:extLst>
          </p:cNvPr>
          <p:cNvSpPr>
            <a:spLocks noGrp="1"/>
          </p:cNvSpPr>
          <p:nvPr>
            <p:ph type="body" sz="quarter" idx="17" hasCustomPrompt="1"/>
          </p:nvPr>
        </p:nvSpPr>
        <p:spPr>
          <a:xfrm>
            <a:off x="571500" y="1866900"/>
            <a:ext cx="3225800" cy="1562100"/>
          </a:xfrm>
          <a:prstGeom prst="rect">
            <a:avLst/>
          </a:prstGeom>
        </p:spPr>
        <p:txBody>
          <a:bodyPr>
            <a:noAutofit/>
          </a:bodyPr>
          <a:lstStyle>
            <a:lvl1pPr>
              <a:defRPr sz="3600" b="1">
                <a:solidFill>
                  <a:schemeClr val="bg1"/>
                </a:solidFill>
              </a:defRPr>
            </a:lvl1pPr>
            <a:lvl2pPr>
              <a:defRPr b="1">
                <a:solidFill>
                  <a:schemeClr val="bg1"/>
                </a:solidFill>
              </a:defRPr>
            </a:lvl2pPr>
            <a:lvl3pPr>
              <a:defRPr b="1">
                <a:solidFill>
                  <a:schemeClr val="bg1"/>
                </a:solidFill>
              </a:defRPr>
            </a:lvl3pPr>
            <a:lvl4pPr>
              <a:defRPr b="1">
                <a:solidFill>
                  <a:schemeClr val="bg1"/>
                </a:solidFill>
              </a:defRPr>
            </a:lvl4pPr>
            <a:lvl5pPr>
              <a:defRPr b="1">
                <a:solidFill>
                  <a:schemeClr val="bg1"/>
                </a:solidFill>
              </a:defRPr>
            </a:lvl5pPr>
          </a:lstStyle>
          <a:p>
            <a:pPr lvl="0"/>
            <a:r>
              <a:rPr lang="en-US" dirty="0"/>
              <a:t>Headline Goes Here and Here</a:t>
            </a:r>
          </a:p>
        </p:txBody>
      </p:sp>
      <p:pic>
        <p:nvPicPr>
          <p:cNvPr id="12" name="Picture 11">
            <a:extLst>
              <a:ext uri="{FF2B5EF4-FFF2-40B4-BE49-F238E27FC236}">
                <a16:creationId xmlns:a16="http://schemas.microsoft.com/office/drawing/2014/main" id="{A19D2A7B-D949-D84A-B563-9285D56DA79D}"/>
              </a:ext>
              <a:ext uri="{C183D7F6-B498-43B3-948B-1728B52AA6E4}">
                <adec:decorative xmlns:adec="http://schemas.microsoft.com/office/drawing/2017/decorative" val="1"/>
              </a:ext>
            </a:extLst>
          </p:cNvPr>
          <p:cNvPicPr>
            <a:picLocks noChangeAspect="1"/>
          </p:cNvPicPr>
          <p:nvPr userDrawn="1"/>
        </p:nvPicPr>
        <p:blipFill rotWithShape="1">
          <a:blip r:embed="rId2"/>
          <a:srcRect l="17162" t="77592" r="78736"/>
          <a:stretch/>
        </p:blipFill>
        <p:spPr>
          <a:xfrm rot="10800000">
            <a:off x="571500" y="-737549"/>
            <a:ext cx="500083" cy="1536790"/>
          </a:xfrm>
          <a:prstGeom prst="rect">
            <a:avLst/>
          </a:prstGeom>
        </p:spPr>
      </p:pic>
      <p:sp>
        <p:nvSpPr>
          <p:cNvPr id="17" name="Content Placeholder 2" descr="if picture or chart you must type your ADA compliant description here.">
            <a:extLst>
              <a:ext uri="{FF2B5EF4-FFF2-40B4-BE49-F238E27FC236}">
                <a16:creationId xmlns:a16="http://schemas.microsoft.com/office/drawing/2014/main" id="{A4D5C75C-330E-FF43-B40F-90030894A767}"/>
              </a:ext>
            </a:extLst>
          </p:cNvPr>
          <p:cNvSpPr>
            <a:spLocks noGrp="1"/>
          </p:cNvSpPr>
          <p:nvPr>
            <p:ph idx="18"/>
          </p:nvPr>
        </p:nvSpPr>
        <p:spPr>
          <a:xfrm>
            <a:off x="4805665" y="1222362"/>
            <a:ext cx="6796915" cy="4840508"/>
          </a:xfrm>
          <a:prstGeom prst="rect">
            <a:avLst/>
          </a:prstGeom>
        </p:spPr>
        <p:txBody>
          <a:bodyPr lIns="0" tIns="0" rIns="0" bIns="0"/>
          <a:lstStyle>
            <a:lvl1pPr>
              <a:defRPr sz="1600" b="1" cap="all" spc="300" baseline="0">
                <a:solidFill>
                  <a:schemeClr val="accent1"/>
                </a:solidFill>
              </a:defRPr>
            </a:lvl1pPr>
            <a:lvl2pPr marL="12700" indent="0">
              <a:buClr>
                <a:srgbClr val="001E62"/>
              </a:buClr>
              <a:buFontTx/>
              <a:buNone/>
              <a:tabLst/>
              <a:defRPr/>
            </a:lvl2pPr>
            <a:lvl3pPr marL="641350" indent="-171450">
              <a:buClr>
                <a:srgbClr val="001E62"/>
              </a:buClr>
              <a:buFont typeface="Arial" panose="020B0604020202020204" pitchFamily="34" charset="0"/>
              <a:buChar char="•"/>
              <a:tabLst/>
              <a:defRPr/>
            </a:lvl3pPr>
            <a:lvl4pPr marL="1485900" indent="-114300">
              <a:buClr>
                <a:srgbClr val="001E62"/>
              </a:buClr>
              <a:tabLst/>
              <a:defRPr sz="1200">
                <a:solidFill>
                  <a:schemeClr val="tx1"/>
                </a:solidFill>
              </a:defRPr>
            </a:lvl4pPr>
            <a:lvl5pPr marL="1952625" indent="-123825">
              <a:buClr>
                <a:srgbClr val="001E62"/>
              </a:buClr>
              <a:tabLst/>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19" name="TextBox 18">
            <a:extLst>
              <a:ext uri="{FF2B5EF4-FFF2-40B4-BE49-F238E27FC236}">
                <a16:creationId xmlns:a16="http://schemas.microsoft.com/office/drawing/2014/main" id="{52DFFB21-BBD8-584B-AD40-5FF15F1975E2}"/>
              </a:ext>
            </a:extLst>
          </p:cNvPr>
          <p:cNvSpPr txBox="1"/>
          <p:nvPr userDrawn="1"/>
        </p:nvSpPr>
        <p:spPr>
          <a:xfrm>
            <a:off x="125425" y="6439768"/>
            <a:ext cx="601579" cy="307777"/>
          </a:xfrm>
          <a:prstGeom prst="rect">
            <a:avLst/>
          </a:prstGeom>
          <a:noFill/>
        </p:spPr>
        <p:txBody>
          <a:bodyPr wrap="square" rtlCol="0">
            <a:spAutoFit/>
          </a:bodyPr>
          <a:lstStyle/>
          <a:p>
            <a:fld id="{3165C24F-D5A7-7547-9DA1-2768CBD8B2AD}" type="slidenum">
              <a:rPr lang="en-US" sz="1400" b="1" smtClean="0">
                <a:solidFill>
                  <a:schemeClr val="bg1"/>
                </a:solidFill>
                <a:latin typeface="Arial" panose="020B0604020202020204" pitchFamily="34" charset="0"/>
                <a:cs typeface="Arial" panose="020B0604020202020204" pitchFamily="34" charset="0"/>
              </a:rPr>
              <a:t>‹#›</a:t>
            </a:fld>
            <a:endParaRPr lang="en-US" sz="1400" b="1" dirty="0">
              <a:solidFill>
                <a:schemeClr val="bg1"/>
              </a:solidFill>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CF9A3847-D44C-1045-9746-270828EEC7AD}"/>
              </a:ext>
            </a:extLst>
          </p:cNvPr>
          <p:cNvSpPr>
            <a:spLocks noGrp="1"/>
          </p:cNvSpPr>
          <p:nvPr>
            <p:ph type="ftr" sz="quarter" idx="19"/>
          </p:nvPr>
        </p:nvSpPr>
        <p:spPr>
          <a:xfrm>
            <a:off x="4805665" y="6419410"/>
            <a:ext cx="4114800" cy="365125"/>
          </a:xfrm>
        </p:spPr>
        <p:txBody>
          <a:bodyPr/>
          <a:lstStyle/>
          <a:p>
            <a:r>
              <a:rPr lang="en-US"/>
              <a:t>UIC/MIE/Independent Study - ME 596 Spring 2024</a:t>
            </a:r>
            <a:endParaRPr lang="en-US" dirty="0"/>
          </a:p>
        </p:txBody>
      </p:sp>
    </p:spTree>
    <p:extLst>
      <p:ext uri="{BB962C8B-B14F-4D97-AF65-F5344CB8AC3E}">
        <p14:creationId xmlns:p14="http://schemas.microsoft.com/office/powerpoint/2010/main" val="405675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3A040F-DDFD-4E49-B911-5258CAF2D3E7}"/>
              </a:ext>
            </a:extLst>
          </p:cNvPr>
          <p:cNvPicPr>
            <a:picLocks noChangeAspect="1"/>
          </p:cNvPicPr>
          <p:nvPr userDrawn="1"/>
        </p:nvPicPr>
        <p:blipFill rotWithShape="1">
          <a:blip r:embed="rId2"/>
          <a:srcRect t="61111" b="7037"/>
          <a:stretch/>
        </p:blipFill>
        <p:spPr>
          <a:xfrm>
            <a:off x="0" y="2331188"/>
            <a:ext cx="12192000" cy="2184400"/>
          </a:xfrm>
          <a:prstGeom prst="rect">
            <a:avLst/>
          </a:prstGeom>
        </p:spPr>
      </p:pic>
      <p:sp>
        <p:nvSpPr>
          <p:cNvPr id="5" name="Rectangle 4" descr="you must type your ADA compliant description here.">
            <a:extLst>
              <a:ext uri="{FF2B5EF4-FFF2-40B4-BE49-F238E27FC236}">
                <a16:creationId xmlns:a16="http://schemas.microsoft.com/office/drawing/2014/main" id="{048638E0-CDBC-DC4F-8BB3-C27A3270B4E9}"/>
              </a:ext>
              <a:ext uri="{C183D7F6-B498-43B3-948B-1728B52AA6E4}">
                <adec:decorative xmlns:adec="http://schemas.microsoft.com/office/drawing/2017/decorative" val="0"/>
              </a:ext>
            </a:extLst>
          </p:cNvPr>
          <p:cNvSpPr/>
          <p:nvPr userDrawn="1"/>
        </p:nvSpPr>
        <p:spPr>
          <a:xfrm>
            <a:off x="-1" y="2340565"/>
            <a:ext cx="12192000" cy="2184400"/>
          </a:xfrm>
          <a:prstGeom prst="rect">
            <a:avLst/>
          </a:prstGeom>
          <a:solidFill>
            <a:srgbClr val="001E6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0" i="0" dirty="0">
              <a:latin typeface="Arial" panose="020B0604020202020204" pitchFamily="34" charset="0"/>
            </a:endParaRPr>
          </a:p>
        </p:txBody>
      </p:sp>
      <p:sp>
        <p:nvSpPr>
          <p:cNvPr id="3" name="Title 1">
            <a:extLst>
              <a:ext uri="{FF2B5EF4-FFF2-40B4-BE49-F238E27FC236}">
                <a16:creationId xmlns:a16="http://schemas.microsoft.com/office/drawing/2014/main" id="{658EDC3A-B0ED-8A4D-8488-7A4C581CFDA2}"/>
              </a:ext>
            </a:extLst>
          </p:cNvPr>
          <p:cNvSpPr>
            <a:spLocks noGrp="1"/>
          </p:cNvSpPr>
          <p:nvPr>
            <p:ph type="title" hasCustomPrompt="1"/>
          </p:nvPr>
        </p:nvSpPr>
        <p:spPr>
          <a:xfrm>
            <a:off x="578068" y="3156054"/>
            <a:ext cx="11035861" cy="766989"/>
          </a:xfrm>
          <a:prstGeom prst="rect">
            <a:avLst/>
          </a:prstGeom>
        </p:spPr>
        <p:txBody>
          <a:bodyPr lIns="0" tIns="0" rIns="0" bIns="0" anchor="ctr"/>
          <a:lstStyle>
            <a:lvl1pPr algn="ctr">
              <a:defRPr>
                <a:solidFill>
                  <a:schemeClr val="bg1"/>
                </a:solidFill>
              </a:defRPr>
            </a:lvl1pPr>
          </a:lstStyle>
          <a:p>
            <a:r>
              <a:rPr lang="en-US" dirty="0"/>
              <a:t>Divider Slide</a:t>
            </a:r>
          </a:p>
        </p:txBody>
      </p:sp>
      <p:sp>
        <p:nvSpPr>
          <p:cNvPr id="2" name="Footer Placeholder 1">
            <a:extLst>
              <a:ext uri="{FF2B5EF4-FFF2-40B4-BE49-F238E27FC236}">
                <a16:creationId xmlns:a16="http://schemas.microsoft.com/office/drawing/2014/main" id="{D4781056-D049-3547-BEAF-CEE287C4E45D}"/>
              </a:ext>
            </a:extLst>
          </p:cNvPr>
          <p:cNvSpPr>
            <a:spLocks noGrp="1"/>
          </p:cNvSpPr>
          <p:nvPr>
            <p:ph type="ftr" sz="quarter" idx="10"/>
          </p:nvPr>
        </p:nvSpPr>
        <p:spPr/>
        <p:txBody>
          <a:bodyPr/>
          <a:lstStyle/>
          <a:p>
            <a:r>
              <a:rPr lang="en-US"/>
              <a:t>UIC/MIE/Independent Study - ME 596 Spring 2024</a:t>
            </a:r>
            <a:endParaRPr lang="en-US" dirty="0"/>
          </a:p>
        </p:txBody>
      </p:sp>
    </p:spTree>
    <p:extLst>
      <p:ext uri="{BB962C8B-B14F-4D97-AF65-F5344CB8AC3E}">
        <p14:creationId xmlns:p14="http://schemas.microsoft.com/office/powerpoint/2010/main" val="2156186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6736B9-CC46-8040-9B10-88C725D129B4}"/>
              </a:ext>
              <a:ext uri="{C183D7F6-B498-43B3-948B-1728B52AA6E4}">
                <adec:decorative xmlns:adec="http://schemas.microsoft.com/office/drawing/2017/decorative" val="1"/>
              </a:ext>
            </a:extLst>
          </p:cNvPr>
          <p:cNvPicPr>
            <a:picLocks noChangeAspect="1"/>
          </p:cNvPicPr>
          <p:nvPr userDrawn="1"/>
        </p:nvPicPr>
        <p:blipFill rotWithShape="1">
          <a:blip r:embed="rId2"/>
          <a:srcRect l="1" t="85786" r="3" b="1251"/>
          <a:stretch/>
        </p:blipFill>
        <p:spPr>
          <a:xfrm>
            <a:off x="0" y="6007100"/>
            <a:ext cx="12192000" cy="889000"/>
          </a:xfrm>
          <a:prstGeom prst="rect">
            <a:avLst/>
          </a:prstGeom>
        </p:spPr>
      </p:pic>
      <p:sp>
        <p:nvSpPr>
          <p:cNvPr id="5" name="Rectangle 4">
            <a:extLst>
              <a:ext uri="{FF2B5EF4-FFF2-40B4-BE49-F238E27FC236}">
                <a16:creationId xmlns:a16="http://schemas.microsoft.com/office/drawing/2014/main" id="{37BE2AD0-F3DD-C74E-AD44-71463A9CACDB}"/>
              </a:ext>
            </a:extLst>
          </p:cNvPr>
          <p:cNvSpPr/>
          <p:nvPr userDrawn="1"/>
        </p:nvSpPr>
        <p:spPr>
          <a:xfrm>
            <a:off x="196645" y="6409044"/>
            <a:ext cx="304800"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3" name="Title 1">
            <a:extLst>
              <a:ext uri="{FF2B5EF4-FFF2-40B4-BE49-F238E27FC236}">
                <a16:creationId xmlns:a16="http://schemas.microsoft.com/office/drawing/2014/main" id="{658EDC3A-B0ED-8A4D-8488-7A4C581CFDA2}"/>
              </a:ext>
            </a:extLst>
          </p:cNvPr>
          <p:cNvSpPr>
            <a:spLocks noGrp="1"/>
          </p:cNvSpPr>
          <p:nvPr>
            <p:ph type="title" hasCustomPrompt="1"/>
          </p:nvPr>
        </p:nvSpPr>
        <p:spPr>
          <a:xfrm>
            <a:off x="578069" y="2793176"/>
            <a:ext cx="11035861" cy="766989"/>
          </a:xfrm>
          <a:prstGeom prst="rect">
            <a:avLst/>
          </a:prstGeom>
        </p:spPr>
        <p:txBody>
          <a:bodyPr lIns="0" tIns="0" rIns="0" bIns="0" anchor="ctr"/>
          <a:lstStyle>
            <a:lvl1pPr algn="ctr">
              <a:defRPr>
                <a:solidFill>
                  <a:schemeClr val="accent2"/>
                </a:solidFill>
              </a:defRPr>
            </a:lvl1pPr>
          </a:lstStyle>
          <a:p>
            <a:r>
              <a:rPr lang="en-US" dirty="0"/>
              <a:t>Divider Slide</a:t>
            </a:r>
          </a:p>
        </p:txBody>
      </p:sp>
      <p:sp>
        <p:nvSpPr>
          <p:cNvPr id="4" name="TextBox 3">
            <a:extLst>
              <a:ext uri="{FF2B5EF4-FFF2-40B4-BE49-F238E27FC236}">
                <a16:creationId xmlns:a16="http://schemas.microsoft.com/office/drawing/2014/main" id="{F6AA68CF-ED20-AF4E-B696-23793AE24597}"/>
              </a:ext>
            </a:extLst>
          </p:cNvPr>
          <p:cNvSpPr txBox="1"/>
          <p:nvPr userDrawn="1"/>
        </p:nvSpPr>
        <p:spPr>
          <a:xfrm>
            <a:off x="157317" y="6369355"/>
            <a:ext cx="601579" cy="307777"/>
          </a:xfrm>
          <a:prstGeom prst="rect">
            <a:avLst/>
          </a:prstGeom>
          <a:noFill/>
        </p:spPr>
        <p:txBody>
          <a:bodyPr wrap="square" rtlCol="0">
            <a:spAutoFit/>
          </a:bodyPr>
          <a:lstStyle/>
          <a:p>
            <a:fld id="{3165C24F-D5A7-7547-9DA1-2768CBD8B2AD}" type="slidenum">
              <a:rPr lang="en-US" sz="1400" b="1" smtClean="0">
                <a:solidFill>
                  <a:schemeClr val="accent2"/>
                </a:solidFill>
                <a:latin typeface="Arial" panose="020B0604020202020204" pitchFamily="34" charset="0"/>
                <a:cs typeface="Arial" panose="020B0604020202020204" pitchFamily="34" charset="0"/>
              </a:rPr>
              <a:t>‹#›</a:t>
            </a:fld>
            <a:endParaRPr lang="en-US" sz="1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1063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466824-B371-3F4A-BBC7-17B5B0E28245}"/>
              </a:ext>
            </a:extLst>
          </p:cNvPr>
          <p:cNvPicPr>
            <a:picLocks noChangeAspect="1"/>
          </p:cNvPicPr>
          <p:nvPr/>
        </p:nvPicPr>
        <p:blipFill>
          <a:blip r:embed="rId2"/>
          <a:stretch>
            <a:fillRect/>
          </a:stretch>
        </p:blipFill>
        <p:spPr>
          <a:xfrm>
            <a:off x="4932751" y="2295148"/>
            <a:ext cx="2326497" cy="2267704"/>
          </a:xfrm>
          <a:prstGeom prst="rect">
            <a:avLst/>
          </a:prstGeom>
        </p:spPr>
      </p:pic>
      <p:pic>
        <p:nvPicPr>
          <p:cNvPr id="3" name="Picture 2" descr="Large white UIC circle mark">
            <a:extLst>
              <a:ext uri="{FF2B5EF4-FFF2-40B4-BE49-F238E27FC236}">
                <a16:creationId xmlns:a16="http://schemas.microsoft.com/office/drawing/2014/main" id="{19AE039C-5A95-5E48-B5F3-0DE41F24E20F}"/>
              </a:ext>
            </a:extLst>
          </p:cNvPr>
          <p:cNvPicPr>
            <a:picLocks noChangeAspect="1"/>
          </p:cNvPicPr>
          <p:nvPr userDrawn="1"/>
        </p:nvPicPr>
        <p:blipFill>
          <a:blip r:embed="rId2"/>
          <a:stretch>
            <a:fillRect/>
          </a:stretch>
        </p:blipFill>
        <p:spPr>
          <a:xfrm>
            <a:off x="4932751" y="2295148"/>
            <a:ext cx="2326497" cy="2267704"/>
          </a:xfrm>
          <a:prstGeom prst="rect">
            <a:avLst/>
          </a:prstGeom>
        </p:spPr>
      </p:pic>
    </p:spTree>
    <p:extLst>
      <p:ext uri="{BB962C8B-B14F-4D97-AF65-F5344CB8AC3E}">
        <p14:creationId xmlns:p14="http://schemas.microsoft.com/office/powerpoint/2010/main" val="39287878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2401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DF84B8C-FA91-C54A-BD6B-A1BC753E5B0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D67D8984-ADB0-3045-B90A-B42AE6A3D17A}"/>
              </a:ext>
            </a:extLst>
          </p:cNvPr>
          <p:cNvSpPr/>
          <p:nvPr userDrawn="1"/>
        </p:nvSpPr>
        <p:spPr>
          <a:xfrm>
            <a:off x="0" y="0"/>
            <a:ext cx="12192000" cy="6858000"/>
          </a:xfrm>
          <a:prstGeom prst="rect">
            <a:avLst/>
          </a:prstGeom>
          <a:solidFill>
            <a:srgbClr val="001E6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0" i="0" dirty="0">
              <a:latin typeface="Arial" panose="020B0604020202020204" pitchFamily="34" charset="0"/>
            </a:endParaRPr>
          </a:p>
        </p:txBody>
      </p:sp>
      <p:pic>
        <p:nvPicPr>
          <p:cNvPr id="10" name="Picture 9">
            <a:extLst>
              <a:ext uri="{FF2B5EF4-FFF2-40B4-BE49-F238E27FC236}">
                <a16:creationId xmlns:a16="http://schemas.microsoft.com/office/drawing/2014/main" id="{94D5E7C4-AA3A-714B-AB65-881F761FB1FA}"/>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3D1C8BA7-EEFD-584D-BDC5-F7B7AAD50252}"/>
              </a:ext>
              <a:ext uri="{C183D7F6-B498-43B3-948B-1728B52AA6E4}">
                <adec:decorative xmlns:adec="http://schemas.microsoft.com/office/drawing/2017/decorative" val="1"/>
              </a:ext>
            </a:extLst>
          </p:cNvPr>
          <p:cNvSpPr/>
          <p:nvPr/>
        </p:nvSpPr>
        <p:spPr>
          <a:xfrm>
            <a:off x="0" y="0"/>
            <a:ext cx="12192000" cy="6858000"/>
          </a:xfrm>
          <a:prstGeom prst="rect">
            <a:avLst/>
          </a:prstGeom>
          <a:solidFill>
            <a:srgbClr val="001E6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0" i="0" dirty="0">
              <a:latin typeface="Arial" panose="020B0604020202020204" pitchFamily="34" charset="0"/>
            </a:endParaRPr>
          </a:p>
        </p:txBody>
      </p:sp>
      <p:sp>
        <p:nvSpPr>
          <p:cNvPr id="4" name="Title 1">
            <a:extLst>
              <a:ext uri="{FF2B5EF4-FFF2-40B4-BE49-F238E27FC236}">
                <a16:creationId xmlns:a16="http://schemas.microsoft.com/office/drawing/2014/main" id="{881D9BB0-FDB4-1643-A5BC-76B17B0E9E7A}"/>
              </a:ext>
            </a:extLst>
          </p:cNvPr>
          <p:cNvSpPr>
            <a:spLocks noGrp="1"/>
          </p:cNvSpPr>
          <p:nvPr>
            <p:ph type="ctrTitle" hasCustomPrompt="1"/>
          </p:nvPr>
        </p:nvSpPr>
        <p:spPr>
          <a:xfrm>
            <a:off x="2815271" y="2289120"/>
            <a:ext cx="6402301" cy="1655763"/>
          </a:xfrm>
          <a:prstGeom prst="rect">
            <a:avLst/>
          </a:prstGeom>
        </p:spPr>
        <p:txBody>
          <a:bodyPr lIns="0" tIns="0" rIns="0" bIns="0" anchor="t">
            <a:normAutofit/>
          </a:bodyPr>
          <a:lstStyle>
            <a:lvl1pPr algn="ctr">
              <a:defRPr sz="5400" b="1">
                <a:solidFill>
                  <a:schemeClr val="bg1"/>
                </a:solidFill>
                <a:latin typeface="Arial" panose="020B0604020202020204" pitchFamily="34" charset="0"/>
                <a:cs typeface="Arial" panose="020B0604020202020204" pitchFamily="34" charset="0"/>
              </a:defRPr>
            </a:lvl1pPr>
          </a:lstStyle>
          <a:p>
            <a:r>
              <a:rPr lang="en-US" dirty="0"/>
              <a:t>Your presentation title goes here</a:t>
            </a:r>
            <a:br>
              <a:rPr lang="en-US" dirty="0"/>
            </a:br>
            <a:br>
              <a:rPr lang="en-US" dirty="0"/>
            </a:br>
            <a:endParaRPr lang="en-US" dirty="0"/>
          </a:p>
        </p:txBody>
      </p:sp>
      <p:sp>
        <p:nvSpPr>
          <p:cNvPr id="5" name="Text Placeholder 9">
            <a:extLst>
              <a:ext uri="{FF2B5EF4-FFF2-40B4-BE49-F238E27FC236}">
                <a16:creationId xmlns:a16="http://schemas.microsoft.com/office/drawing/2014/main" id="{145D1793-C324-2F44-822B-E01A274F1641}"/>
              </a:ext>
            </a:extLst>
          </p:cNvPr>
          <p:cNvSpPr>
            <a:spLocks noGrp="1"/>
          </p:cNvSpPr>
          <p:nvPr>
            <p:ph type="body" sz="quarter" idx="11" hasCustomPrompt="1"/>
          </p:nvPr>
        </p:nvSpPr>
        <p:spPr>
          <a:xfrm>
            <a:off x="4565242" y="1611477"/>
            <a:ext cx="2902358" cy="295275"/>
          </a:xfrm>
          <a:prstGeom prst="rect">
            <a:avLst/>
          </a:prstGeom>
        </p:spPr>
        <p:txBody>
          <a:bodyPr lIns="0" tIns="0" rIns="0" bIns="0">
            <a:normAutofit/>
          </a:bodyPr>
          <a:lstStyle>
            <a:lvl1pPr marL="0" indent="0" algn="ctr">
              <a:buFontTx/>
              <a:buNone/>
              <a:defRPr sz="1800" b="1" cap="all" spc="400" baseline="0">
                <a:solidFill>
                  <a:schemeClr val="bg1"/>
                </a:solidFill>
                <a:latin typeface="Arial" panose="020B0604020202020204" pitchFamily="34" charset="0"/>
                <a:cs typeface="Arial" panose="020B0604020202020204" pitchFamily="34" charset="0"/>
              </a:defRPr>
            </a:lvl1pPr>
            <a:lvl2pPr marL="457200" indent="0">
              <a:buFontTx/>
              <a:buNone/>
              <a:defRPr sz="1400" b="1" spc="300">
                <a:solidFill>
                  <a:srgbClr val="D50032"/>
                </a:solidFill>
                <a:latin typeface="Arial" panose="020B0604020202020204" pitchFamily="34" charset="0"/>
                <a:cs typeface="Arial" panose="020B0604020202020204" pitchFamily="34" charset="0"/>
              </a:defRPr>
            </a:lvl2pPr>
          </a:lstStyle>
          <a:p>
            <a:pPr lvl="0"/>
            <a:r>
              <a:rPr lang="en-US" dirty="0"/>
              <a:t>DATE</a:t>
            </a:r>
          </a:p>
        </p:txBody>
      </p:sp>
      <p:sp>
        <p:nvSpPr>
          <p:cNvPr id="6" name="Subtitle 2">
            <a:extLst>
              <a:ext uri="{FF2B5EF4-FFF2-40B4-BE49-F238E27FC236}">
                <a16:creationId xmlns:a16="http://schemas.microsoft.com/office/drawing/2014/main" id="{12BC1185-857F-BF4F-A097-153EFBDA80F6}"/>
              </a:ext>
            </a:extLst>
          </p:cNvPr>
          <p:cNvSpPr>
            <a:spLocks noGrp="1"/>
          </p:cNvSpPr>
          <p:nvPr>
            <p:ph type="subTitle" idx="1" hasCustomPrompt="1"/>
          </p:nvPr>
        </p:nvSpPr>
        <p:spPr>
          <a:xfrm>
            <a:off x="3635828" y="4195872"/>
            <a:ext cx="4920344" cy="607572"/>
          </a:xfrm>
          <a:prstGeom prst="rect">
            <a:avLst/>
          </a:prstGeom>
        </p:spPr>
        <p:txBody>
          <a:bodyPr lIns="0" tIns="0" rIns="0" bIns="0"/>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 name(s) here</a:t>
            </a:r>
          </a:p>
        </p:txBody>
      </p:sp>
      <p:pic>
        <p:nvPicPr>
          <p:cNvPr id="7" name="Picture 6">
            <a:extLst>
              <a:ext uri="{FF2B5EF4-FFF2-40B4-BE49-F238E27FC236}">
                <a16:creationId xmlns:a16="http://schemas.microsoft.com/office/drawing/2014/main" id="{A5D443CC-0BC6-3D4A-A896-85EAC5F854CA}"/>
              </a:ext>
            </a:extLst>
          </p:cNvPr>
          <p:cNvPicPr>
            <a:picLocks noChangeAspect="1"/>
          </p:cNvPicPr>
          <p:nvPr/>
        </p:nvPicPr>
        <p:blipFill>
          <a:blip r:embed="rId3"/>
          <a:stretch>
            <a:fillRect/>
          </a:stretch>
        </p:blipFill>
        <p:spPr>
          <a:xfrm>
            <a:off x="5657850" y="5246523"/>
            <a:ext cx="876300" cy="876300"/>
          </a:xfrm>
          <a:prstGeom prst="rect">
            <a:avLst/>
          </a:prstGeom>
        </p:spPr>
      </p:pic>
      <p:pic>
        <p:nvPicPr>
          <p:cNvPr id="12" name="Picture 11" descr="Red UIC circle mark">
            <a:extLst>
              <a:ext uri="{FF2B5EF4-FFF2-40B4-BE49-F238E27FC236}">
                <a16:creationId xmlns:a16="http://schemas.microsoft.com/office/drawing/2014/main" id="{F19FAC25-A7F3-C24E-B4E9-8EC49C30E529}"/>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a:xfrm>
            <a:off x="5657850" y="5246523"/>
            <a:ext cx="876300" cy="876300"/>
          </a:xfrm>
          <a:prstGeom prst="rect">
            <a:avLst/>
          </a:prstGeom>
        </p:spPr>
      </p:pic>
    </p:spTree>
    <p:extLst>
      <p:ext uri="{BB962C8B-B14F-4D97-AF65-F5344CB8AC3E}">
        <p14:creationId xmlns:p14="http://schemas.microsoft.com/office/powerpoint/2010/main" val="457900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3">
    <p:bg>
      <p:bgPr>
        <a:solidFill>
          <a:srgbClr val="D5003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35D4C-E2BA-FC41-B781-35F9710CC052}"/>
              </a:ext>
            </a:extLst>
          </p:cNvPr>
          <p:cNvSpPr>
            <a:spLocks noGrp="1"/>
          </p:cNvSpPr>
          <p:nvPr>
            <p:ph type="ctrTitle" hasCustomPrompt="1"/>
          </p:nvPr>
        </p:nvSpPr>
        <p:spPr>
          <a:xfrm>
            <a:off x="1732705" y="2205037"/>
            <a:ext cx="5876785" cy="1655763"/>
          </a:xfrm>
          <a:prstGeom prst="rect">
            <a:avLst/>
          </a:prstGeom>
        </p:spPr>
        <p:txBody>
          <a:bodyPr lIns="0" tIns="0" rIns="0" bIns="0" anchor="t">
            <a:normAutofit/>
          </a:bodyPr>
          <a:lstStyle>
            <a:lvl1pPr algn="l">
              <a:defRPr sz="5400" b="1">
                <a:solidFill>
                  <a:schemeClr val="bg1"/>
                </a:solidFill>
                <a:latin typeface="Arial" panose="020B0604020202020204" pitchFamily="34" charset="0"/>
                <a:cs typeface="Arial" panose="020B0604020202020204" pitchFamily="34" charset="0"/>
              </a:defRPr>
            </a:lvl1pPr>
          </a:lstStyle>
          <a:p>
            <a:r>
              <a:rPr lang="en-US" dirty="0"/>
              <a:t>Your presentation title goes here</a:t>
            </a:r>
            <a:br>
              <a:rPr lang="en-US" dirty="0"/>
            </a:br>
            <a:br>
              <a:rPr lang="en-US" dirty="0"/>
            </a:br>
            <a:endParaRPr lang="en-US" dirty="0"/>
          </a:p>
        </p:txBody>
      </p:sp>
      <p:sp>
        <p:nvSpPr>
          <p:cNvPr id="3" name="Subtitle 2">
            <a:extLst>
              <a:ext uri="{FF2B5EF4-FFF2-40B4-BE49-F238E27FC236}">
                <a16:creationId xmlns:a16="http://schemas.microsoft.com/office/drawing/2014/main" id="{CF14086E-82B4-ED47-AD55-AB40607C0484}"/>
              </a:ext>
            </a:extLst>
          </p:cNvPr>
          <p:cNvSpPr>
            <a:spLocks noGrp="1"/>
          </p:cNvSpPr>
          <p:nvPr>
            <p:ph type="subTitle" idx="1" hasCustomPrompt="1"/>
          </p:nvPr>
        </p:nvSpPr>
        <p:spPr>
          <a:xfrm>
            <a:off x="1732705" y="4099548"/>
            <a:ext cx="5876784" cy="607572"/>
          </a:xfrm>
          <a:prstGeom prst="rect">
            <a:avLst/>
          </a:prstGeom>
        </p:spPr>
        <p:txBody>
          <a:bodyPr lIns="0" tIns="0" rIns="0" bIns="0"/>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 name(s) here</a:t>
            </a:r>
          </a:p>
        </p:txBody>
      </p:sp>
      <p:sp>
        <p:nvSpPr>
          <p:cNvPr id="4" name="Text Placeholder 9">
            <a:extLst>
              <a:ext uri="{FF2B5EF4-FFF2-40B4-BE49-F238E27FC236}">
                <a16:creationId xmlns:a16="http://schemas.microsoft.com/office/drawing/2014/main" id="{20A15A9D-096D-4642-BCED-084CA3DB7794}"/>
              </a:ext>
            </a:extLst>
          </p:cNvPr>
          <p:cNvSpPr>
            <a:spLocks noGrp="1"/>
          </p:cNvSpPr>
          <p:nvPr>
            <p:ph type="body" sz="quarter" idx="11" hasCustomPrompt="1"/>
          </p:nvPr>
        </p:nvSpPr>
        <p:spPr>
          <a:xfrm>
            <a:off x="1732705" y="4945868"/>
            <a:ext cx="2902358" cy="295275"/>
          </a:xfrm>
          <a:prstGeom prst="rect">
            <a:avLst/>
          </a:prstGeom>
        </p:spPr>
        <p:txBody>
          <a:bodyPr lIns="0" tIns="0" rIns="0" bIns="0"/>
          <a:lstStyle>
            <a:lvl1pPr marL="0" indent="0">
              <a:buFontTx/>
              <a:buNone/>
              <a:defRPr sz="1400" b="1" cap="all" spc="400" baseline="0">
                <a:solidFill>
                  <a:schemeClr val="bg1"/>
                </a:solidFill>
                <a:latin typeface="Arial" panose="020B0604020202020204" pitchFamily="34" charset="0"/>
                <a:cs typeface="Arial" panose="020B0604020202020204" pitchFamily="34" charset="0"/>
              </a:defRPr>
            </a:lvl1pPr>
            <a:lvl2pPr marL="457200" indent="0">
              <a:buFontTx/>
              <a:buNone/>
              <a:defRPr sz="1400" b="1" spc="300">
                <a:solidFill>
                  <a:srgbClr val="D50032"/>
                </a:solidFill>
                <a:latin typeface="Arial" panose="020B0604020202020204" pitchFamily="34" charset="0"/>
                <a:cs typeface="Arial" panose="020B0604020202020204" pitchFamily="34" charset="0"/>
              </a:defRPr>
            </a:lvl2pPr>
          </a:lstStyle>
          <a:p>
            <a:pPr lvl="0"/>
            <a:r>
              <a:rPr lang="en-US" dirty="0"/>
              <a:t>DATE</a:t>
            </a:r>
          </a:p>
        </p:txBody>
      </p:sp>
      <p:pic>
        <p:nvPicPr>
          <p:cNvPr id="5" name="Picture 4">
            <a:extLst>
              <a:ext uri="{FF2B5EF4-FFF2-40B4-BE49-F238E27FC236}">
                <a16:creationId xmlns:a16="http://schemas.microsoft.com/office/drawing/2014/main" id="{BF33A904-EC83-5743-9E0B-7E8D3EF4724E}"/>
              </a:ext>
            </a:extLst>
          </p:cNvPr>
          <p:cNvPicPr>
            <a:picLocks noChangeAspect="1"/>
          </p:cNvPicPr>
          <p:nvPr/>
        </p:nvPicPr>
        <p:blipFill rotWithShape="1">
          <a:blip r:embed="rId2"/>
          <a:srcRect l="13534" t="1686" r="76195" b="71329"/>
          <a:stretch/>
        </p:blipFill>
        <p:spPr>
          <a:xfrm>
            <a:off x="1650124" y="115614"/>
            <a:ext cx="1252234" cy="1850675"/>
          </a:xfrm>
          <a:prstGeom prst="rect">
            <a:avLst/>
          </a:prstGeom>
        </p:spPr>
      </p:pic>
      <p:pic>
        <p:nvPicPr>
          <p:cNvPr id="7" name="Picture 6">
            <a:extLst>
              <a:ext uri="{FF2B5EF4-FFF2-40B4-BE49-F238E27FC236}">
                <a16:creationId xmlns:a16="http://schemas.microsoft.com/office/drawing/2014/main" id="{67278586-14BC-D246-91E3-D3363FB09E18}"/>
              </a:ext>
            </a:extLst>
          </p:cNvPr>
          <p:cNvPicPr>
            <a:picLocks noChangeAspect="1"/>
          </p:cNvPicPr>
          <p:nvPr/>
        </p:nvPicPr>
        <p:blipFill>
          <a:blip r:embed="rId3"/>
          <a:stretch>
            <a:fillRect/>
          </a:stretch>
        </p:blipFill>
        <p:spPr>
          <a:xfrm>
            <a:off x="8577469" y="5865392"/>
            <a:ext cx="3091621" cy="595871"/>
          </a:xfrm>
          <a:prstGeom prst="rect">
            <a:avLst/>
          </a:prstGeom>
        </p:spPr>
      </p:pic>
      <p:pic>
        <p:nvPicPr>
          <p:cNvPr id="8" name="Picture 7">
            <a:extLst>
              <a:ext uri="{FF2B5EF4-FFF2-40B4-BE49-F238E27FC236}">
                <a16:creationId xmlns:a16="http://schemas.microsoft.com/office/drawing/2014/main" id="{E828457E-57CF-E648-BAF2-42E9BED8C4C8}"/>
              </a:ext>
              <a:ext uri="{C183D7F6-B498-43B3-948B-1728B52AA6E4}">
                <adec:decorative xmlns:adec="http://schemas.microsoft.com/office/drawing/2017/decorative" val="1"/>
              </a:ext>
            </a:extLst>
          </p:cNvPr>
          <p:cNvPicPr>
            <a:picLocks noChangeAspect="1"/>
          </p:cNvPicPr>
          <p:nvPr userDrawn="1"/>
        </p:nvPicPr>
        <p:blipFill rotWithShape="1">
          <a:blip r:embed="rId2"/>
          <a:srcRect l="13534" t="1686" r="76195" b="71329"/>
          <a:stretch/>
        </p:blipFill>
        <p:spPr>
          <a:xfrm>
            <a:off x="1650124" y="115614"/>
            <a:ext cx="1252234" cy="1850675"/>
          </a:xfrm>
          <a:prstGeom prst="rect">
            <a:avLst/>
          </a:prstGeom>
        </p:spPr>
      </p:pic>
      <p:pic>
        <p:nvPicPr>
          <p:cNvPr id="9" name="Picture 8" descr="UIC logo">
            <a:extLst>
              <a:ext uri="{FF2B5EF4-FFF2-40B4-BE49-F238E27FC236}">
                <a16:creationId xmlns:a16="http://schemas.microsoft.com/office/drawing/2014/main" id="{46EDB8EA-EADE-B64F-8B29-2877668CCB48}"/>
              </a:ext>
            </a:extLst>
          </p:cNvPr>
          <p:cNvPicPr>
            <a:picLocks noChangeAspect="1"/>
          </p:cNvPicPr>
          <p:nvPr userDrawn="1"/>
        </p:nvPicPr>
        <p:blipFill>
          <a:blip r:embed="rId3"/>
          <a:stretch>
            <a:fillRect/>
          </a:stretch>
        </p:blipFill>
        <p:spPr>
          <a:xfrm>
            <a:off x="8577469" y="5865392"/>
            <a:ext cx="3091621" cy="595871"/>
          </a:xfrm>
          <a:prstGeom prst="rect">
            <a:avLst/>
          </a:prstGeom>
        </p:spPr>
      </p:pic>
    </p:spTree>
    <p:extLst>
      <p:ext uri="{BB962C8B-B14F-4D97-AF65-F5344CB8AC3E}">
        <p14:creationId xmlns:p14="http://schemas.microsoft.com/office/powerpoint/2010/main" val="2204057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AE95BB1C-7367-174E-86AC-B5EAD9C7E3EB}"/>
              </a:ext>
            </a:extLst>
          </p:cNvPr>
          <p:cNvSpPr>
            <a:spLocks noGrp="1"/>
          </p:cNvSpPr>
          <p:nvPr>
            <p:ph type="title"/>
          </p:nvPr>
        </p:nvSpPr>
        <p:spPr>
          <a:xfrm>
            <a:off x="571499" y="427475"/>
            <a:ext cx="11048999" cy="811005"/>
          </a:xfrm>
          <a:prstGeom prst="rect">
            <a:avLst/>
          </a:prstGeom>
        </p:spPr>
        <p:txBody>
          <a:bodyPr vert="horz" lIns="0" tIns="0" rIns="0" bIns="0" rtlCol="0" anchor="t">
            <a:normAutofit/>
          </a:bodyPr>
          <a:lstStyle/>
          <a:p>
            <a:r>
              <a:rPr lang="en-US" dirty="0"/>
              <a:t>Slide Title</a:t>
            </a:r>
          </a:p>
        </p:txBody>
      </p:sp>
      <p:sp>
        <p:nvSpPr>
          <p:cNvPr id="12" name="Text Placeholder 2" descr="if picture or chart you must type your ADA compliant description here.">
            <a:extLst>
              <a:ext uri="{FF2B5EF4-FFF2-40B4-BE49-F238E27FC236}">
                <a16:creationId xmlns:a16="http://schemas.microsoft.com/office/drawing/2014/main" id="{13923FF0-91A2-FC4E-B343-37CB42E6761F}"/>
              </a:ext>
            </a:extLst>
          </p:cNvPr>
          <p:cNvSpPr>
            <a:spLocks noGrp="1"/>
          </p:cNvSpPr>
          <p:nvPr>
            <p:ph idx="1"/>
          </p:nvPr>
        </p:nvSpPr>
        <p:spPr>
          <a:xfrm>
            <a:off x="571500" y="1437126"/>
            <a:ext cx="11049000" cy="449070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3" name="Footer Placeholder 2">
            <a:extLst>
              <a:ext uri="{FF2B5EF4-FFF2-40B4-BE49-F238E27FC236}">
                <a16:creationId xmlns:a16="http://schemas.microsoft.com/office/drawing/2014/main" id="{B3F16DF5-01AC-754C-98B2-5EA64B833BB0}"/>
              </a:ext>
            </a:extLst>
          </p:cNvPr>
          <p:cNvSpPr>
            <a:spLocks noGrp="1"/>
          </p:cNvSpPr>
          <p:nvPr>
            <p:ph type="ftr" sz="quarter" idx="10"/>
          </p:nvPr>
        </p:nvSpPr>
        <p:spPr/>
        <p:txBody>
          <a:bodyPr/>
          <a:lstStyle/>
          <a:p>
            <a:r>
              <a:rPr lang="en-US"/>
              <a:t>UIC/MIE/Independent Study - ME 596 Spring 2024</a:t>
            </a:r>
            <a:endParaRPr lang="en-US" dirty="0"/>
          </a:p>
        </p:txBody>
      </p:sp>
    </p:spTree>
    <p:extLst>
      <p:ext uri="{BB962C8B-B14F-4D97-AF65-F5344CB8AC3E}">
        <p14:creationId xmlns:p14="http://schemas.microsoft.com/office/powerpoint/2010/main" val="1960948324"/>
      </p:ext>
    </p:extLst>
  </p:cSld>
  <p:clrMapOvr>
    <a:masterClrMapping/>
  </p:clrMapOvr>
  <p:extLst>
    <p:ext uri="{DCECCB84-F9BA-43D5-87BE-67443E8EF086}">
      <p15:sldGuideLst xmlns:p15="http://schemas.microsoft.com/office/powerpoint/2012/main">
        <p15:guide id="3" orient="horz" pos="264">
          <p15:clr>
            <a:srgbClr val="FBAE40"/>
          </p15:clr>
        </p15:guide>
        <p15:guide id="4" pos="3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18F257AB-AF45-934E-BFF1-AE4DC3D9D764}"/>
              </a:ext>
            </a:extLst>
          </p:cNvPr>
          <p:cNvSpPr>
            <a:spLocks noGrp="1"/>
          </p:cNvSpPr>
          <p:nvPr>
            <p:ph type="title"/>
          </p:nvPr>
        </p:nvSpPr>
        <p:spPr>
          <a:xfrm>
            <a:off x="571499" y="427475"/>
            <a:ext cx="11048999" cy="811005"/>
          </a:xfrm>
          <a:prstGeom prst="rect">
            <a:avLst/>
          </a:prstGeom>
        </p:spPr>
        <p:txBody>
          <a:bodyPr vert="horz" lIns="0" tIns="0" rIns="0" bIns="0" rtlCol="0" anchor="t">
            <a:normAutofit/>
          </a:bodyPr>
          <a:lstStyle/>
          <a:p>
            <a:r>
              <a:rPr lang="en-US" dirty="0"/>
              <a:t>Slide Title</a:t>
            </a:r>
          </a:p>
        </p:txBody>
      </p:sp>
      <p:sp>
        <p:nvSpPr>
          <p:cNvPr id="15" name="Text Placeholder 2" descr="if picture or chart you must type your ADA compliant description here.">
            <a:extLst>
              <a:ext uri="{FF2B5EF4-FFF2-40B4-BE49-F238E27FC236}">
                <a16:creationId xmlns:a16="http://schemas.microsoft.com/office/drawing/2014/main" id="{4F372C3B-4935-CC40-AD8B-F5A0EA68A95A}"/>
              </a:ext>
            </a:extLst>
          </p:cNvPr>
          <p:cNvSpPr>
            <a:spLocks noGrp="1"/>
          </p:cNvSpPr>
          <p:nvPr>
            <p:ph idx="1"/>
          </p:nvPr>
        </p:nvSpPr>
        <p:spPr>
          <a:xfrm>
            <a:off x="571500" y="1437126"/>
            <a:ext cx="5257800" cy="449070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17" name="Text Placeholder 2" descr="if picture or chart you must type your ADA compliant description here.">
            <a:extLst>
              <a:ext uri="{FF2B5EF4-FFF2-40B4-BE49-F238E27FC236}">
                <a16:creationId xmlns:a16="http://schemas.microsoft.com/office/drawing/2014/main" id="{9959763C-470E-8D47-8354-F06F0B2376C3}"/>
              </a:ext>
            </a:extLst>
          </p:cNvPr>
          <p:cNvSpPr>
            <a:spLocks noGrp="1"/>
          </p:cNvSpPr>
          <p:nvPr>
            <p:ph idx="10"/>
          </p:nvPr>
        </p:nvSpPr>
        <p:spPr>
          <a:xfrm>
            <a:off x="6388100" y="1437126"/>
            <a:ext cx="5257800" cy="449070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2" name="Footer Placeholder 1">
            <a:extLst>
              <a:ext uri="{FF2B5EF4-FFF2-40B4-BE49-F238E27FC236}">
                <a16:creationId xmlns:a16="http://schemas.microsoft.com/office/drawing/2014/main" id="{C5E7EF66-5690-E042-9372-0EEDCB01E7C0}"/>
              </a:ext>
            </a:extLst>
          </p:cNvPr>
          <p:cNvSpPr>
            <a:spLocks noGrp="1"/>
          </p:cNvSpPr>
          <p:nvPr>
            <p:ph type="ftr" sz="quarter" idx="11"/>
          </p:nvPr>
        </p:nvSpPr>
        <p:spPr/>
        <p:txBody>
          <a:bodyPr/>
          <a:lstStyle/>
          <a:p>
            <a:r>
              <a:rPr lang="en-US"/>
              <a:t>UIC/MIE/Independent Study - ME 596 Spring 2024</a:t>
            </a:r>
            <a:endParaRPr lang="en-US" dirty="0"/>
          </a:p>
        </p:txBody>
      </p:sp>
    </p:spTree>
    <p:extLst>
      <p:ext uri="{BB962C8B-B14F-4D97-AF65-F5344CB8AC3E}">
        <p14:creationId xmlns:p14="http://schemas.microsoft.com/office/powerpoint/2010/main" val="70007793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2F6C8-2EBB-C945-9D96-59D1AC7D5F51}"/>
              </a:ext>
            </a:extLst>
          </p:cNvPr>
          <p:cNvSpPr>
            <a:spLocks noGrp="1"/>
          </p:cNvSpPr>
          <p:nvPr>
            <p:ph type="title"/>
          </p:nvPr>
        </p:nvSpPr>
        <p:spPr/>
        <p:txBody>
          <a:bodyPr/>
          <a:lstStyle/>
          <a:p>
            <a:r>
              <a:rPr lang="en-US"/>
              <a:t>Click to edit Master title style</a:t>
            </a:r>
          </a:p>
        </p:txBody>
      </p:sp>
      <p:sp>
        <p:nvSpPr>
          <p:cNvPr id="3" name="Text Placeholder 2" descr="if picture or chart you must type your ADA compliant description here.">
            <a:extLst>
              <a:ext uri="{FF2B5EF4-FFF2-40B4-BE49-F238E27FC236}">
                <a16:creationId xmlns:a16="http://schemas.microsoft.com/office/drawing/2014/main" id="{CBEFCDC9-0012-9940-B483-68070FCFA483}"/>
              </a:ext>
            </a:extLst>
          </p:cNvPr>
          <p:cNvSpPr>
            <a:spLocks noGrp="1"/>
          </p:cNvSpPr>
          <p:nvPr>
            <p:ph idx="1"/>
          </p:nvPr>
        </p:nvSpPr>
        <p:spPr>
          <a:xfrm>
            <a:off x="571500" y="1437126"/>
            <a:ext cx="11049000" cy="449070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4" name="Footer Placeholder 3">
            <a:extLst>
              <a:ext uri="{FF2B5EF4-FFF2-40B4-BE49-F238E27FC236}">
                <a16:creationId xmlns:a16="http://schemas.microsoft.com/office/drawing/2014/main" id="{57A52CA9-3359-964B-B846-8B297BC676A2}"/>
              </a:ext>
            </a:extLst>
          </p:cNvPr>
          <p:cNvSpPr>
            <a:spLocks noGrp="1"/>
          </p:cNvSpPr>
          <p:nvPr>
            <p:ph type="ftr" sz="quarter" idx="10"/>
          </p:nvPr>
        </p:nvSpPr>
        <p:spPr/>
        <p:txBody>
          <a:bodyPr/>
          <a:lstStyle/>
          <a:p>
            <a:r>
              <a:rPr lang="en-US"/>
              <a:t>UIC/MIE/Independent Study - ME 596 Spring 2024</a:t>
            </a:r>
            <a:endParaRPr lang="en-US" dirty="0"/>
          </a:p>
        </p:txBody>
      </p:sp>
    </p:spTree>
    <p:extLst>
      <p:ext uri="{BB962C8B-B14F-4D97-AF65-F5344CB8AC3E}">
        <p14:creationId xmlns:p14="http://schemas.microsoft.com/office/powerpoint/2010/main" val="303539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FD562A-841F-164A-BD9C-341DA56A807C}"/>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5A3D1445-9D6D-964A-AC7A-DE437353B560}"/>
              </a:ext>
            </a:extLst>
          </p:cNvPr>
          <p:cNvSpPr>
            <a:spLocks noGrp="1"/>
          </p:cNvSpPr>
          <p:nvPr>
            <p:ph type="ftr" sz="quarter" idx="10"/>
          </p:nvPr>
        </p:nvSpPr>
        <p:spPr/>
        <p:txBody>
          <a:bodyPr/>
          <a:lstStyle/>
          <a:p>
            <a:r>
              <a:rPr lang="en-US"/>
              <a:t>UIC/MIE/Independent Study - ME 596 Spring 2024</a:t>
            </a:r>
            <a:endParaRPr lang="en-US" dirty="0"/>
          </a:p>
        </p:txBody>
      </p:sp>
    </p:spTree>
    <p:extLst>
      <p:ext uri="{BB962C8B-B14F-4D97-AF65-F5344CB8AC3E}">
        <p14:creationId xmlns:p14="http://schemas.microsoft.com/office/powerpoint/2010/main" val="4270935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670E8F9-5D9E-104F-82AD-62803F277A1F}"/>
              </a:ext>
            </a:extLst>
          </p:cNvPr>
          <p:cNvCxnSpPr/>
          <p:nvPr/>
        </p:nvCxnSpPr>
        <p:spPr>
          <a:xfrm>
            <a:off x="6096000" y="1030014"/>
            <a:ext cx="0" cy="4750676"/>
          </a:xfrm>
          <a:prstGeom prst="line">
            <a:avLst/>
          </a:prstGeom>
          <a:ln>
            <a:solidFill>
              <a:srgbClr val="D50032"/>
            </a:solidFill>
          </a:ln>
        </p:spPr>
        <p:style>
          <a:lnRef idx="1">
            <a:schemeClr val="dk1"/>
          </a:lnRef>
          <a:fillRef idx="0">
            <a:schemeClr val="dk1"/>
          </a:fillRef>
          <a:effectRef idx="0">
            <a:schemeClr val="dk1"/>
          </a:effectRef>
          <a:fontRef idx="minor">
            <a:schemeClr val="tx1"/>
          </a:fontRef>
        </p:style>
      </p:cxnSp>
      <p:sp>
        <p:nvSpPr>
          <p:cNvPr id="7" name="Text Placeholder 9">
            <a:extLst>
              <a:ext uri="{FF2B5EF4-FFF2-40B4-BE49-F238E27FC236}">
                <a16:creationId xmlns:a16="http://schemas.microsoft.com/office/drawing/2014/main" id="{4152CFAA-0912-6041-857E-9E2DB17FF3E5}"/>
              </a:ext>
            </a:extLst>
          </p:cNvPr>
          <p:cNvSpPr>
            <a:spLocks noGrp="1"/>
          </p:cNvSpPr>
          <p:nvPr>
            <p:ph type="body" sz="quarter" idx="12" hasCustomPrompt="1"/>
          </p:nvPr>
        </p:nvSpPr>
        <p:spPr>
          <a:xfrm>
            <a:off x="6926811" y="1439648"/>
            <a:ext cx="4350773" cy="1228725"/>
          </a:xfrm>
          <a:prstGeom prst="rect">
            <a:avLst/>
          </a:prstGeom>
        </p:spPr>
        <p:txBody>
          <a:bodyPr>
            <a:normAutofit/>
          </a:bodyPr>
          <a:lstStyle>
            <a:lvl1pPr>
              <a:defRPr sz="3600" b="1">
                <a:solidFill>
                  <a:srgbClr val="001E62"/>
                </a:solidFill>
              </a:defRPr>
            </a:lvl1pPr>
          </a:lstStyle>
          <a:p>
            <a:pPr lvl="0"/>
            <a:r>
              <a:rPr lang="en-US" dirty="0"/>
              <a:t>Headline goes here and here</a:t>
            </a:r>
          </a:p>
        </p:txBody>
      </p:sp>
      <p:sp>
        <p:nvSpPr>
          <p:cNvPr id="8" name="Content Placeholder 11" descr="if picture or chart you must type your ADA compliant description here.">
            <a:extLst>
              <a:ext uri="{FF2B5EF4-FFF2-40B4-BE49-F238E27FC236}">
                <a16:creationId xmlns:a16="http://schemas.microsoft.com/office/drawing/2014/main" id="{4534FDD0-98EB-0E4B-BA13-8EFEC697F5A6}"/>
              </a:ext>
            </a:extLst>
          </p:cNvPr>
          <p:cNvSpPr>
            <a:spLocks noGrp="1"/>
          </p:cNvSpPr>
          <p:nvPr>
            <p:ph sz="quarter" idx="13"/>
          </p:nvPr>
        </p:nvSpPr>
        <p:spPr>
          <a:xfrm>
            <a:off x="6926262" y="2759720"/>
            <a:ext cx="4351333" cy="2911475"/>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p:txBody>
      </p:sp>
      <p:sp>
        <p:nvSpPr>
          <p:cNvPr id="11" name="Picture Placeholder 4" descr=" you must type your ADA compliant description here.">
            <a:extLst>
              <a:ext uri="{FF2B5EF4-FFF2-40B4-BE49-F238E27FC236}">
                <a16:creationId xmlns:a16="http://schemas.microsoft.com/office/drawing/2014/main" id="{2AE6B37B-7A9E-AC4A-8603-521DF936A0CE}"/>
              </a:ext>
            </a:extLst>
          </p:cNvPr>
          <p:cNvSpPr>
            <a:spLocks noGrp="1"/>
          </p:cNvSpPr>
          <p:nvPr>
            <p:ph type="pic" sz="quarter" idx="10"/>
          </p:nvPr>
        </p:nvSpPr>
        <p:spPr>
          <a:xfrm>
            <a:off x="571500" y="996585"/>
            <a:ext cx="4838700" cy="4864830"/>
          </a:xfrm>
          <a:custGeom>
            <a:avLst/>
            <a:gdLst>
              <a:gd name="connsiteX0" fmla="*/ 2686415 w 5372830"/>
              <a:gd name="connsiteY0" fmla="*/ 0 h 5372830"/>
              <a:gd name="connsiteX1" fmla="*/ 5372830 w 5372830"/>
              <a:gd name="connsiteY1" fmla="*/ 2686415 h 5372830"/>
              <a:gd name="connsiteX2" fmla="*/ 2686415 w 5372830"/>
              <a:gd name="connsiteY2" fmla="*/ 5372830 h 5372830"/>
              <a:gd name="connsiteX3" fmla="*/ 0 w 5372830"/>
              <a:gd name="connsiteY3" fmla="*/ 2686415 h 5372830"/>
              <a:gd name="connsiteX4" fmla="*/ 2686415 w 5372830"/>
              <a:gd name="connsiteY4" fmla="*/ 0 h 5372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830" h="5372830">
                <a:moveTo>
                  <a:pt x="2686415" y="0"/>
                </a:moveTo>
                <a:cubicBezTo>
                  <a:pt x="4170081" y="0"/>
                  <a:pt x="5372830" y="1202749"/>
                  <a:pt x="5372830" y="2686415"/>
                </a:cubicBezTo>
                <a:cubicBezTo>
                  <a:pt x="5372830" y="4170081"/>
                  <a:pt x="4170081" y="5372830"/>
                  <a:pt x="2686415" y="5372830"/>
                </a:cubicBezTo>
                <a:cubicBezTo>
                  <a:pt x="1202749" y="5372830"/>
                  <a:pt x="0" y="4170081"/>
                  <a:pt x="0" y="2686415"/>
                </a:cubicBezTo>
                <a:cubicBezTo>
                  <a:pt x="0" y="1202749"/>
                  <a:pt x="1202749" y="0"/>
                  <a:pt x="2686415" y="0"/>
                </a:cubicBezTo>
                <a:close/>
              </a:path>
            </a:pathLst>
          </a:custGeom>
          <a:pattFill prst="pct20">
            <a:fgClr>
              <a:srgbClr val="D50032"/>
            </a:fgClr>
            <a:bgClr>
              <a:schemeClr val="bg1"/>
            </a:bgClr>
          </a:pattFill>
        </p:spPr>
        <p:txBody>
          <a:bodyPr wrap="square" anchor="ctr">
            <a:noAutofit/>
          </a:bodyPr>
          <a:lstStyle>
            <a:lvl1pPr marL="0" indent="0" algn="ctr">
              <a:buNone/>
              <a:defRPr sz="1200"/>
            </a:lvl1pPr>
          </a:lstStyle>
          <a:p>
            <a:r>
              <a:rPr lang="en-US"/>
              <a:t>Click icon to add picture</a:t>
            </a:r>
            <a:endParaRPr lang="id-ID"/>
          </a:p>
        </p:txBody>
      </p:sp>
      <p:cxnSp>
        <p:nvCxnSpPr>
          <p:cNvPr id="9" name="Straight Connector 8">
            <a:extLst>
              <a:ext uri="{FF2B5EF4-FFF2-40B4-BE49-F238E27FC236}">
                <a16:creationId xmlns:a16="http://schemas.microsoft.com/office/drawing/2014/main" id="{E503B19A-E5F1-7849-87E8-BC837A98B735}"/>
              </a:ext>
            </a:extLst>
          </p:cNvPr>
          <p:cNvCxnSpPr/>
          <p:nvPr userDrawn="1"/>
        </p:nvCxnSpPr>
        <p:spPr>
          <a:xfrm>
            <a:off x="6096000" y="1030014"/>
            <a:ext cx="0" cy="4750676"/>
          </a:xfrm>
          <a:prstGeom prst="line">
            <a:avLst/>
          </a:prstGeom>
          <a:ln>
            <a:solidFill>
              <a:srgbClr val="D50032"/>
            </a:solidFill>
          </a:ln>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FCAA305B-15BF-6C42-8F96-6626A688DEAD}"/>
              </a:ext>
            </a:extLst>
          </p:cNvPr>
          <p:cNvSpPr>
            <a:spLocks noGrp="1"/>
          </p:cNvSpPr>
          <p:nvPr>
            <p:ph type="ftr" sz="quarter" idx="14"/>
          </p:nvPr>
        </p:nvSpPr>
        <p:spPr/>
        <p:txBody>
          <a:bodyPr/>
          <a:lstStyle/>
          <a:p>
            <a:r>
              <a:rPr lang="en-US"/>
              <a:t>UIC/MIE/Independent Study - ME 596 Spring 2024</a:t>
            </a:r>
            <a:endParaRPr lang="en-US" dirty="0"/>
          </a:p>
        </p:txBody>
      </p:sp>
    </p:spTree>
    <p:extLst>
      <p:ext uri="{BB962C8B-B14F-4D97-AF65-F5344CB8AC3E}">
        <p14:creationId xmlns:p14="http://schemas.microsoft.com/office/powerpoint/2010/main" val="2207483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68475C8-B220-2F40-8250-A8DABF108741}"/>
              </a:ext>
              <a:ext uri="{C183D7F6-B498-43B3-948B-1728B52AA6E4}">
                <adec:decorative xmlns:adec="http://schemas.microsoft.com/office/drawing/2017/decorative" val="1"/>
              </a:ext>
            </a:extLst>
          </p:cNvPr>
          <p:cNvPicPr>
            <a:picLocks noChangeAspect="1"/>
          </p:cNvPicPr>
          <p:nvPr/>
        </p:nvPicPr>
        <p:blipFill rotWithShape="1">
          <a:blip r:embed="rId2"/>
          <a:srcRect t="-2" r="80192" b="1"/>
          <a:stretch/>
        </p:blipFill>
        <p:spPr>
          <a:xfrm>
            <a:off x="0" y="1"/>
            <a:ext cx="2414954" cy="6857999"/>
          </a:xfrm>
          <a:prstGeom prst="rect">
            <a:avLst/>
          </a:prstGeom>
        </p:spPr>
      </p:pic>
      <p:sp>
        <p:nvSpPr>
          <p:cNvPr id="3" name="Rectangle 2">
            <a:extLst>
              <a:ext uri="{FF2B5EF4-FFF2-40B4-BE49-F238E27FC236}">
                <a16:creationId xmlns:a16="http://schemas.microsoft.com/office/drawing/2014/main" id="{DCE3E459-9CC3-0140-8DAD-816081458959}"/>
              </a:ext>
            </a:extLst>
          </p:cNvPr>
          <p:cNvSpPr/>
          <p:nvPr userDrawn="1"/>
        </p:nvSpPr>
        <p:spPr>
          <a:xfrm>
            <a:off x="196645" y="6439768"/>
            <a:ext cx="304800"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sp>
        <p:nvSpPr>
          <p:cNvPr id="7" name="TextBox 6">
            <a:extLst>
              <a:ext uri="{FF2B5EF4-FFF2-40B4-BE49-F238E27FC236}">
                <a16:creationId xmlns:a16="http://schemas.microsoft.com/office/drawing/2014/main" id="{E0F14035-00BE-DA4B-8DEA-5CF7088969E9}"/>
              </a:ext>
            </a:extLst>
          </p:cNvPr>
          <p:cNvSpPr txBox="1"/>
          <p:nvPr userDrawn="1"/>
        </p:nvSpPr>
        <p:spPr>
          <a:xfrm>
            <a:off x="157317" y="6409911"/>
            <a:ext cx="601579" cy="307777"/>
          </a:xfrm>
          <a:prstGeom prst="rect">
            <a:avLst/>
          </a:prstGeom>
          <a:noFill/>
        </p:spPr>
        <p:txBody>
          <a:bodyPr wrap="square" rtlCol="0">
            <a:spAutoFit/>
          </a:bodyPr>
          <a:lstStyle/>
          <a:p>
            <a:fld id="{3165C24F-D5A7-7547-9DA1-2768CBD8B2AD}" type="slidenum">
              <a:rPr lang="en-US" sz="1400" b="1" smtClean="0">
                <a:solidFill>
                  <a:schemeClr val="accent2"/>
                </a:solidFill>
                <a:latin typeface="Arial" panose="020B0604020202020204" pitchFamily="34" charset="0"/>
                <a:cs typeface="Arial" panose="020B0604020202020204" pitchFamily="34" charset="0"/>
              </a:rPr>
              <a:t>‹#›</a:t>
            </a:fld>
            <a:endParaRPr lang="en-US" sz="1400" b="1" dirty="0">
              <a:solidFill>
                <a:schemeClr val="accent2"/>
              </a:solidFill>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EDD3743E-57E4-804E-B8B7-FE965FD0802B}"/>
              </a:ext>
            </a:extLst>
          </p:cNvPr>
          <p:cNvSpPr>
            <a:spLocks noGrp="1"/>
          </p:cNvSpPr>
          <p:nvPr>
            <p:ph type="body" sz="quarter" idx="12" hasCustomPrompt="1"/>
          </p:nvPr>
        </p:nvSpPr>
        <p:spPr>
          <a:xfrm>
            <a:off x="5637229" y="1439648"/>
            <a:ext cx="5948313" cy="1228725"/>
          </a:xfrm>
          <a:prstGeom prst="rect">
            <a:avLst/>
          </a:prstGeom>
        </p:spPr>
        <p:txBody>
          <a:bodyPr>
            <a:normAutofit/>
          </a:bodyPr>
          <a:lstStyle>
            <a:lvl1pPr>
              <a:defRPr sz="3600" b="1">
                <a:solidFill>
                  <a:srgbClr val="001E62"/>
                </a:solidFill>
              </a:defRPr>
            </a:lvl1pPr>
          </a:lstStyle>
          <a:p>
            <a:pPr lvl="0"/>
            <a:r>
              <a:rPr lang="en-US" dirty="0"/>
              <a:t>Headline goes here and here</a:t>
            </a:r>
          </a:p>
        </p:txBody>
      </p:sp>
      <p:sp>
        <p:nvSpPr>
          <p:cNvPr id="11" name="Content Placeholder 11" descr="if picture or chart you must type your ADA compliant description here.">
            <a:extLst>
              <a:ext uri="{FF2B5EF4-FFF2-40B4-BE49-F238E27FC236}">
                <a16:creationId xmlns:a16="http://schemas.microsoft.com/office/drawing/2014/main" id="{8CD0619C-95A7-664C-8775-F34BF89EE6A4}"/>
              </a:ext>
            </a:extLst>
          </p:cNvPr>
          <p:cNvSpPr>
            <a:spLocks noGrp="1"/>
          </p:cNvSpPr>
          <p:nvPr>
            <p:ph sz="quarter" idx="13"/>
          </p:nvPr>
        </p:nvSpPr>
        <p:spPr>
          <a:xfrm>
            <a:off x="5637230" y="2759720"/>
            <a:ext cx="5948312" cy="3169740"/>
          </a:xfrm>
          <a:prstGeom prst="rect">
            <a:avLst/>
          </a:prstGeom>
        </p:spPr>
        <p:txBody>
          <a:bodyPr/>
          <a:lstStyle>
            <a:lvl1pPr>
              <a:lnSpc>
                <a:spcPct val="100000"/>
              </a:lnSpc>
              <a:defRPr/>
            </a:lvl1pPr>
            <a:lvl2pPr>
              <a:lnSpc>
                <a:spcPct val="100000"/>
              </a:lnSpc>
              <a:defRPr/>
            </a:lvl2pPr>
            <a:lvl3pPr>
              <a:lnSpc>
                <a:spcPct val="100000"/>
              </a:lnSpc>
              <a:defRPr/>
            </a:lvl3pPr>
            <a:lvl4pPr>
              <a:lnSpc>
                <a:spcPct val="100000"/>
              </a:lnSpc>
              <a:defRPr>
                <a:solidFill>
                  <a:schemeClr val="tx1"/>
                </a:solidFill>
              </a:defRPr>
            </a:lvl4pPr>
            <a:lvl5pPr>
              <a:lnSpc>
                <a:spcPct val="100000"/>
              </a:lnSpc>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8" name="Picture Placeholder 9" descr="you must type your ADA compliant description here.">
            <a:extLst>
              <a:ext uri="{FF2B5EF4-FFF2-40B4-BE49-F238E27FC236}">
                <a16:creationId xmlns:a16="http://schemas.microsoft.com/office/drawing/2014/main" id="{F74CC7FA-159A-A245-AC24-50F9BEA24315}"/>
              </a:ext>
            </a:extLst>
          </p:cNvPr>
          <p:cNvSpPr>
            <a:spLocks noGrp="1"/>
          </p:cNvSpPr>
          <p:nvPr>
            <p:ph type="pic" sz="quarter" idx="11"/>
          </p:nvPr>
        </p:nvSpPr>
        <p:spPr>
          <a:xfrm>
            <a:off x="839435" y="1439648"/>
            <a:ext cx="3859565" cy="3970552"/>
          </a:xfrm>
          <a:custGeom>
            <a:avLst/>
            <a:gdLst>
              <a:gd name="connsiteX0" fmla="*/ 0 w 3181350"/>
              <a:gd name="connsiteY0" fmla="*/ 0 h 3181350"/>
              <a:gd name="connsiteX1" fmla="*/ 3181350 w 3181350"/>
              <a:gd name="connsiteY1" fmla="*/ 0 h 3181350"/>
              <a:gd name="connsiteX2" fmla="*/ 3181350 w 3181350"/>
              <a:gd name="connsiteY2" fmla="*/ 3181350 h 3181350"/>
              <a:gd name="connsiteX3" fmla="*/ 0 w 3181350"/>
              <a:gd name="connsiteY3" fmla="*/ 3181350 h 3181350"/>
            </a:gdLst>
            <a:ahLst/>
            <a:cxnLst>
              <a:cxn ang="0">
                <a:pos x="connsiteX0" y="connsiteY0"/>
              </a:cxn>
              <a:cxn ang="0">
                <a:pos x="connsiteX1" y="connsiteY1"/>
              </a:cxn>
              <a:cxn ang="0">
                <a:pos x="connsiteX2" y="connsiteY2"/>
              </a:cxn>
              <a:cxn ang="0">
                <a:pos x="connsiteX3" y="connsiteY3"/>
              </a:cxn>
            </a:cxnLst>
            <a:rect l="l" t="t" r="r" b="b"/>
            <a:pathLst>
              <a:path w="3181350" h="3181350">
                <a:moveTo>
                  <a:pt x="0" y="0"/>
                </a:moveTo>
                <a:lnTo>
                  <a:pt x="3181350" y="0"/>
                </a:lnTo>
                <a:lnTo>
                  <a:pt x="3181350" y="3181350"/>
                </a:lnTo>
                <a:lnTo>
                  <a:pt x="0" y="3181350"/>
                </a:lnTo>
                <a:close/>
              </a:path>
            </a:pathLst>
          </a:custGeom>
          <a:pattFill prst="pct20">
            <a:fgClr>
              <a:schemeClr val="accent1"/>
            </a:fgClr>
            <a:bgClr>
              <a:schemeClr val="bg1"/>
            </a:bgClr>
          </a:pattFill>
        </p:spPr>
        <p:txBody>
          <a:bodyPr wrap="square" anchor="ctr">
            <a:noAutofit/>
          </a:bodyPr>
          <a:lstStyle>
            <a:lvl1pPr marL="0" indent="0" algn="ctr">
              <a:buNone/>
              <a:defRPr sz="1200"/>
            </a:lvl1pPr>
          </a:lstStyle>
          <a:p>
            <a:r>
              <a:rPr lang="en-US" dirty="0"/>
              <a:t>Click icon to add picture</a:t>
            </a:r>
            <a:endParaRPr lang="id-ID" dirty="0"/>
          </a:p>
        </p:txBody>
      </p:sp>
      <p:sp>
        <p:nvSpPr>
          <p:cNvPr id="2" name="Footer Placeholder 1">
            <a:extLst>
              <a:ext uri="{FF2B5EF4-FFF2-40B4-BE49-F238E27FC236}">
                <a16:creationId xmlns:a16="http://schemas.microsoft.com/office/drawing/2014/main" id="{9F20A646-7949-4A45-83F2-C982BA44660D}"/>
              </a:ext>
            </a:extLst>
          </p:cNvPr>
          <p:cNvSpPr>
            <a:spLocks noGrp="1"/>
          </p:cNvSpPr>
          <p:nvPr>
            <p:ph type="ftr" sz="quarter" idx="14"/>
          </p:nvPr>
        </p:nvSpPr>
        <p:spPr>
          <a:xfrm>
            <a:off x="5637229" y="6419410"/>
            <a:ext cx="4114800" cy="365125"/>
          </a:xfrm>
        </p:spPr>
        <p:txBody>
          <a:bodyPr/>
          <a:lstStyle/>
          <a:p>
            <a:r>
              <a:rPr lang="en-US"/>
              <a:t>UIC/MIE/Independent Study - ME 596 Spring 2024</a:t>
            </a:r>
            <a:endParaRPr lang="en-US" dirty="0"/>
          </a:p>
        </p:txBody>
      </p:sp>
    </p:spTree>
    <p:extLst>
      <p:ext uri="{BB962C8B-B14F-4D97-AF65-F5344CB8AC3E}">
        <p14:creationId xmlns:p14="http://schemas.microsoft.com/office/powerpoint/2010/main" val="3154234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218E8F-10A9-6445-A422-50AED2FB7719}"/>
              </a:ext>
            </a:extLst>
          </p:cNvPr>
          <p:cNvSpPr txBox="1"/>
          <p:nvPr userDrawn="1"/>
        </p:nvSpPr>
        <p:spPr>
          <a:xfrm>
            <a:off x="125425" y="6439768"/>
            <a:ext cx="601579" cy="307777"/>
          </a:xfrm>
          <a:prstGeom prst="rect">
            <a:avLst/>
          </a:prstGeom>
          <a:noFill/>
        </p:spPr>
        <p:txBody>
          <a:bodyPr wrap="square" rtlCol="0">
            <a:spAutoFit/>
          </a:bodyPr>
          <a:lstStyle/>
          <a:p>
            <a:fld id="{3165C24F-D5A7-7547-9DA1-2768CBD8B2AD}" type="slidenum">
              <a:rPr lang="en-US" sz="1400" b="1" smtClean="0">
                <a:solidFill>
                  <a:schemeClr val="accent2"/>
                </a:solidFill>
                <a:latin typeface="Arial" panose="020B0604020202020204" pitchFamily="34" charset="0"/>
                <a:cs typeface="Arial" panose="020B0604020202020204" pitchFamily="34" charset="0"/>
              </a:rPr>
              <a:t>‹#›</a:t>
            </a:fld>
            <a:endParaRPr lang="en-US" sz="1400" b="1" dirty="0">
              <a:solidFill>
                <a:schemeClr val="accent2"/>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BDBB5935-E507-3B44-AD51-1D3B1F0405E1}"/>
              </a:ext>
            </a:extLst>
          </p:cNvPr>
          <p:cNvPicPr>
            <a:picLocks noChangeAspect="1"/>
          </p:cNvPicPr>
          <p:nvPr/>
        </p:nvPicPr>
        <p:blipFill>
          <a:blip r:embed="rId21"/>
          <a:stretch>
            <a:fillRect/>
          </a:stretch>
        </p:blipFill>
        <p:spPr>
          <a:xfrm>
            <a:off x="11462017" y="6126480"/>
            <a:ext cx="604558" cy="589280"/>
          </a:xfrm>
          <a:prstGeom prst="rect">
            <a:avLst/>
          </a:prstGeom>
        </p:spPr>
      </p:pic>
      <p:sp>
        <p:nvSpPr>
          <p:cNvPr id="9" name="Title Placeholder 1">
            <a:extLst>
              <a:ext uri="{FF2B5EF4-FFF2-40B4-BE49-F238E27FC236}">
                <a16:creationId xmlns:a16="http://schemas.microsoft.com/office/drawing/2014/main" id="{DBA86899-E688-504E-A570-178B715EA3C8}"/>
              </a:ext>
            </a:extLst>
          </p:cNvPr>
          <p:cNvSpPr>
            <a:spLocks noGrp="1"/>
          </p:cNvSpPr>
          <p:nvPr>
            <p:ph type="title"/>
          </p:nvPr>
        </p:nvSpPr>
        <p:spPr>
          <a:xfrm>
            <a:off x="571499" y="427475"/>
            <a:ext cx="11048999" cy="811005"/>
          </a:xfrm>
          <a:prstGeom prst="rect">
            <a:avLst/>
          </a:prstGeom>
        </p:spPr>
        <p:txBody>
          <a:bodyPr vert="horz" lIns="0" tIns="0" rIns="0" bIns="0" rtlCol="0" anchor="t">
            <a:normAutofit/>
          </a:bodyPr>
          <a:lstStyle/>
          <a:p>
            <a:r>
              <a:rPr lang="en-US" dirty="0"/>
              <a:t>Slide Title</a:t>
            </a:r>
          </a:p>
        </p:txBody>
      </p:sp>
      <p:sp>
        <p:nvSpPr>
          <p:cNvPr id="10" name="Text Placeholder 2">
            <a:extLst>
              <a:ext uri="{FF2B5EF4-FFF2-40B4-BE49-F238E27FC236}">
                <a16:creationId xmlns:a16="http://schemas.microsoft.com/office/drawing/2014/main" id="{005117A9-42CA-BD41-9D8D-547D5CDB2A2B}"/>
              </a:ext>
            </a:extLst>
          </p:cNvPr>
          <p:cNvSpPr>
            <a:spLocks noGrp="1"/>
          </p:cNvSpPr>
          <p:nvPr>
            <p:ph type="body" idx="1"/>
          </p:nvPr>
        </p:nvSpPr>
        <p:spPr>
          <a:xfrm>
            <a:off x="571500" y="1437126"/>
            <a:ext cx="11049000" cy="449070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8" name="Picture 7" descr="red UIC circle mark">
            <a:extLst>
              <a:ext uri="{FF2B5EF4-FFF2-40B4-BE49-F238E27FC236}">
                <a16:creationId xmlns:a16="http://schemas.microsoft.com/office/drawing/2014/main" id="{51353ED9-6758-5C4A-B0DC-BD4F58B26932}"/>
              </a:ext>
            </a:extLst>
          </p:cNvPr>
          <p:cNvPicPr>
            <a:picLocks noChangeAspect="1"/>
          </p:cNvPicPr>
          <p:nvPr userDrawn="1"/>
        </p:nvPicPr>
        <p:blipFill>
          <a:blip r:embed="rId21"/>
          <a:stretch>
            <a:fillRect/>
          </a:stretch>
        </p:blipFill>
        <p:spPr>
          <a:xfrm>
            <a:off x="11462017" y="6126480"/>
            <a:ext cx="604558" cy="589280"/>
          </a:xfrm>
          <a:prstGeom prst="rect">
            <a:avLst/>
          </a:prstGeom>
        </p:spPr>
      </p:pic>
      <p:sp>
        <p:nvSpPr>
          <p:cNvPr id="2" name="Footer Placeholder 1">
            <a:extLst>
              <a:ext uri="{FF2B5EF4-FFF2-40B4-BE49-F238E27FC236}">
                <a16:creationId xmlns:a16="http://schemas.microsoft.com/office/drawing/2014/main" id="{C7EA0ADE-DED0-334D-AE1C-0EBE7C7C1CF1}"/>
              </a:ext>
            </a:extLst>
          </p:cNvPr>
          <p:cNvSpPr>
            <a:spLocks noGrp="1"/>
          </p:cNvSpPr>
          <p:nvPr>
            <p:ph type="ftr" sz="quarter" idx="3"/>
          </p:nvPr>
        </p:nvSpPr>
        <p:spPr>
          <a:xfrm>
            <a:off x="571499" y="6419410"/>
            <a:ext cx="4114800" cy="365125"/>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r>
              <a:rPr lang="en-US"/>
              <a:t>UIC/MIE/Independent Study - ME 596 Spring 2024</a:t>
            </a:r>
            <a:endParaRPr lang="en-US" dirty="0"/>
          </a:p>
        </p:txBody>
      </p:sp>
    </p:spTree>
    <p:extLst>
      <p:ext uri="{BB962C8B-B14F-4D97-AF65-F5344CB8AC3E}">
        <p14:creationId xmlns:p14="http://schemas.microsoft.com/office/powerpoint/2010/main" val="230517919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21" r:id="rId6"/>
    <p:sldLayoutId id="2147483715"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6" r:id="rId16"/>
    <p:sldLayoutId id="2147483718" r:id="rId17"/>
    <p:sldLayoutId id="2147483719" r:id="rId18"/>
    <p:sldLayoutId id="2147483720" r:id="rId19"/>
  </p:sldLayoutIdLst>
  <p:hf sldNum="0" hdr="0" dt="0"/>
  <p:txStyles>
    <p:titleStyle>
      <a:lvl1pPr algn="l" defTabSz="914400" rtl="0" eaLnBrk="1" latinLnBrk="0" hangingPunct="1">
        <a:lnSpc>
          <a:spcPct val="90000"/>
        </a:lnSpc>
        <a:spcBef>
          <a:spcPct val="0"/>
        </a:spcBef>
        <a:buNone/>
        <a:defRPr sz="3600" b="1" i="0" kern="1200">
          <a:solidFill>
            <a:srgbClr val="001E62"/>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1000"/>
        </a:spcBef>
        <a:buFontTx/>
        <a:buNone/>
        <a:defRPr sz="2000" b="0" i="0" kern="1200">
          <a:solidFill>
            <a:schemeClr val="tx1"/>
          </a:solidFill>
          <a:latin typeface="Arial" panose="020B0604020202020204" pitchFamily="34" charset="0"/>
          <a:ea typeface="+mn-ea"/>
          <a:cs typeface="+mn-cs"/>
        </a:defRPr>
      </a:lvl1pPr>
      <a:lvl2pPr marL="635000" indent="-177800" algn="l" defTabSz="914400" rtl="0" eaLnBrk="1" latinLnBrk="0" hangingPunct="1">
        <a:lnSpc>
          <a:spcPct val="100000"/>
        </a:lnSpc>
        <a:spcBef>
          <a:spcPts val="500"/>
        </a:spcBef>
        <a:buClr>
          <a:srgbClr val="001E62"/>
        </a:buClr>
        <a:buFont typeface="Arial" panose="020B0604020202020204" pitchFamily="34" charset="0"/>
        <a:buChar char="•"/>
        <a:tabLst/>
        <a:defRPr sz="2000" b="0" i="0" kern="1200">
          <a:solidFill>
            <a:schemeClr val="tx1"/>
          </a:solidFill>
          <a:latin typeface="Arial" panose="020B0604020202020204" pitchFamily="34" charset="0"/>
          <a:ea typeface="+mn-ea"/>
          <a:cs typeface="+mn-cs"/>
        </a:defRPr>
      </a:lvl2pPr>
      <a:lvl3pPr marL="1098550" indent="-184150" algn="l" defTabSz="914400" rtl="0" eaLnBrk="1" latinLnBrk="0" hangingPunct="1">
        <a:lnSpc>
          <a:spcPct val="100000"/>
        </a:lnSpc>
        <a:spcBef>
          <a:spcPts val="500"/>
        </a:spcBef>
        <a:buClr>
          <a:srgbClr val="001E62"/>
        </a:buClr>
        <a:buFont typeface="System Font Regular"/>
        <a:buChar char="–"/>
        <a:tabLst/>
        <a:defRPr sz="16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4">
          <p15:clr>
            <a:srgbClr val="F26B43"/>
          </p15:clr>
        </p15:guide>
        <p15:guide id="4" pos="3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hyperlink" Target="https://youtu.be/2yMcM8VPj3c" TargetMode="External"/><Relationship Id="rId2" Type="http://schemas.openxmlformats.org/officeDocument/2006/relationships/hyperlink" Target="https://drive.google.com/drive/folders/1l3ni4km1TrvQbEWUJoVjoCS8c8aAXtpc?usp=sharing" TargetMode="External"/><Relationship Id="rId1" Type="http://schemas.openxmlformats.org/officeDocument/2006/relationships/slideLayout" Target="../slideLayouts/slideLayout6.xml"/><Relationship Id="rId5" Type="http://schemas.openxmlformats.org/officeDocument/2006/relationships/hyperlink" Target="https://youtu.be/P98ZjHzeOtQ" TargetMode="External"/><Relationship Id="rId4" Type="http://schemas.openxmlformats.org/officeDocument/2006/relationships/hyperlink" Target="https://youtu.be/OjDhxGP9NaU"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69C76-7780-2642-B71B-C00F78B9580C}"/>
              </a:ext>
            </a:extLst>
          </p:cNvPr>
          <p:cNvSpPr>
            <a:spLocks noGrp="1"/>
          </p:cNvSpPr>
          <p:nvPr>
            <p:ph type="ctrTitle"/>
          </p:nvPr>
        </p:nvSpPr>
        <p:spPr>
          <a:xfrm>
            <a:off x="1686501" y="1752455"/>
            <a:ext cx="8818998" cy="1655763"/>
          </a:xfrm>
        </p:spPr>
        <p:txBody>
          <a:bodyPr>
            <a:normAutofit fontScale="90000"/>
          </a:bodyPr>
          <a:lstStyle/>
          <a:p>
            <a:r>
              <a:rPr lang="en-US" dirty="0"/>
              <a:t>Simulated Motion Planning of Mobile Robot- Pioneer 3-DX</a:t>
            </a:r>
          </a:p>
        </p:txBody>
      </p:sp>
      <p:sp>
        <p:nvSpPr>
          <p:cNvPr id="3" name="Text Placeholder 2">
            <a:extLst>
              <a:ext uri="{FF2B5EF4-FFF2-40B4-BE49-F238E27FC236}">
                <a16:creationId xmlns:a16="http://schemas.microsoft.com/office/drawing/2014/main" id="{73687C4F-686F-6948-8BBC-1B03CE0459BC}"/>
              </a:ext>
            </a:extLst>
          </p:cNvPr>
          <p:cNvSpPr>
            <a:spLocks noGrp="1"/>
          </p:cNvSpPr>
          <p:nvPr>
            <p:ph type="body" sz="quarter" idx="11"/>
          </p:nvPr>
        </p:nvSpPr>
        <p:spPr>
          <a:xfrm>
            <a:off x="4565241" y="606299"/>
            <a:ext cx="2902358" cy="295275"/>
          </a:xfrm>
        </p:spPr>
        <p:txBody>
          <a:bodyPr/>
          <a:lstStyle/>
          <a:p>
            <a:r>
              <a:rPr lang="en-US" dirty="0"/>
              <a:t>Spring 2024</a:t>
            </a:r>
          </a:p>
        </p:txBody>
      </p:sp>
      <p:sp>
        <p:nvSpPr>
          <p:cNvPr id="4" name="Subtitle 3">
            <a:extLst>
              <a:ext uri="{FF2B5EF4-FFF2-40B4-BE49-F238E27FC236}">
                <a16:creationId xmlns:a16="http://schemas.microsoft.com/office/drawing/2014/main" id="{3868B8A4-AF72-9142-9161-F969CE9CD2B6}"/>
              </a:ext>
            </a:extLst>
          </p:cNvPr>
          <p:cNvSpPr>
            <a:spLocks noGrp="1"/>
          </p:cNvSpPr>
          <p:nvPr>
            <p:ph type="subTitle" idx="1"/>
          </p:nvPr>
        </p:nvSpPr>
        <p:spPr>
          <a:xfrm>
            <a:off x="3556248" y="3443697"/>
            <a:ext cx="4920344" cy="724248"/>
          </a:xfrm>
        </p:spPr>
        <p:txBody>
          <a:bodyPr>
            <a:noAutofit/>
          </a:bodyPr>
          <a:lstStyle/>
          <a:p>
            <a:r>
              <a:rPr lang="en-US" sz="2000" dirty="0"/>
              <a:t>Student: Saurabh Ramesh </a:t>
            </a:r>
            <a:r>
              <a:rPr lang="en-US" sz="2000" dirty="0" err="1"/>
              <a:t>Bharane</a:t>
            </a:r>
            <a:endParaRPr lang="en-US" sz="2000" dirty="0"/>
          </a:p>
          <a:p>
            <a:r>
              <a:rPr lang="en-US" sz="2000" dirty="0"/>
              <a:t>UIN: 669 485 920</a:t>
            </a:r>
          </a:p>
        </p:txBody>
      </p:sp>
      <p:sp>
        <p:nvSpPr>
          <p:cNvPr id="5" name="Text Placeholder 2">
            <a:extLst>
              <a:ext uri="{FF2B5EF4-FFF2-40B4-BE49-F238E27FC236}">
                <a16:creationId xmlns:a16="http://schemas.microsoft.com/office/drawing/2014/main" id="{5C1711AF-18E3-FED0-1F54-C27436CB964C}"/>
              </a:ext>
            </a:extLst>
          </p:cNvPr>
          <p:cNvSpPr txBox="1">
            <a:spLocks/>
          </p:cNvSpPr>
          <p:nvPr/>
        </p:nvSpPr>
        <p:spPr>
          <a:xfrm>
            <a:off x="3178218" y="1111304"/>
            <a:ext cx="5676405" cy="524475"/>
          </a:xfrm>
          <a:prstGeom prst="rect">
            <a:avLst/>
          </a:prstGeom>
        </p:spPr>
        <p:txBody>
          <a:bodyPr vert="horz" lIns="0" tIns="0" rIns="0" bIns="0" rtlCol="0">
            <a:normAutofit/>
          </a:bodyPr>
          <a:lstStyle>
            <a:lvl1pPr marL="0" indent="0" algn="ctr" defTabSz="914400" rtl="0" eaLnBrk="1" latinLnBrk="0" hangingPunct="1">
              <a:lnSpc>
                <a:spcPct val="100000"/>
              </a:lnSpc>
              <a:spcBef>
                <a:spcPts val="1000"/>
              </a:spcBef>
              <a:buFontTx/>
              <a:buNone/>
              <a:defRPr sz="1800" b="1" i="0" kern="1200" cap="all" spc="400" baseline="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500"/>
              </a:spcBef>
              <a:buClr>
                <a:srgbClr val="001E62"/>
              </a:buClr>
              <a:buFontTx/>
              <a:buNone/>
              <a:tabLst/>
              <a:defRPr sz="1400" b="1" i="0" kern="1200" spc="300">
                <a:solidFill>
                  <a:srgbClr val="D50032"/>
                </a:solidFill>
                <a:latin typeface="Arial" panose="020B0604020202020204" pitchFamily="34" charset="0"/>
                <a:ea typeface="+mn-ea"/>
                <a:cs typeface="Arial" panose="020B0604020202020204" pitchFamily="34" charset="0"/>
              </a:defRPr>
            </a:lvl2pPr>
            <a:lvl3pPr marL="1098550" indent="-184150" algn="l" defTabSz="914400" rtl="0" eaLnBrk="1" latinLnBrk="0" hangingPunct="1">
              <a:lnSpc>
                <a:spcPct val="100000"/>
              </a:lnSpc>
              <a:spcBef>
                <a:spcPts val="500"/>
              </a:spcBef>
              <a:buClr>
                <a:srgbClr val="001E62"/>
              </a:buClr>
              <a:buFont typeface="System Font Regular"/>
              <a:buChar char="–"/>
              <a:tabLst/>
              <a:defRPr sz="16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ME596: Independent study</a:t>
            </a:r>
          </a:p>
        </p:txBody>
      </p:sp>
      <p:sp>
        <p:nvSpPr>
          <p:cNvPr id="6" name="Subtitle 3">
            <a:extLst>
              <a:ext uri="{FF2B5EF4-FFF2-40B4-BE49-F238E27FC236}">
                <a16:creationId xmlns:a16="http://schemas.microsoft.com/office/drawing/2014/main" id="{81571302-564B-E8E3-81FA-B4452D7DBAF9}"/>
              </a:ext>
            </a:extLst>
          </p:cNvPr>
          <p:cNvSpPr txBox="1">
            <a:spLocks/>
          </p:cNvSpPr>
          <p:nvPr/>
        </p:nvSpPr>
        <p:spPr>
          <a:xfrm>
            <a:off x="2959513" y="4395191"/>
            <a:ext cx="6113814" cy="607572"/>
          </a:xfrm>
          <a:prstGeom prst="rect">
            <a:avLst/>
          </a:prstGeom>
        </p:spPr>
        <p:txBody>
          <a:bodyPr vert="horz" lIns="0" tIns="0" rIns="0" bIns="0" rtlCol="0">
            <a:normAutofit/>
          </a:bodyPr>
          <a:lstStyle>
            <a:lvl1pPr marL="0" indent="0" algn="ctr" defTabSz="914400" rtl="0" eaLnBrk="1" latinLnBrk="0" hangingPunct="1">
              <a:lnSpc>
                <a:spcPct val="100000"/>
              </a:lnSpc>
              <a:spcBef>
                <a:spcPts val="1000"/>
              </a:spcBef>
              <a:buFontTx/>
              <a:buNone/>
              <a:defRPr sz="2400" b="0" i="0" kern="1200">
                <a:solidFill>
                  <a:schemeClr val="bg1"/>
                </a:solidFill>
                <a:latin typeface="Arial" panose="020B0604020202020204" pitchFamily="34" charset="0"/>
                <a:ea typeface="+mn-ea"/>
                <a:cs typeface="+mn-cs"/>
              </a:defRPr>
            </a:lvl1pPr>
            <a:lvl2pPr marL="457200" indent="0" algn="ctr" defTabSz="914400" rtl="0" eaLnBrk="1" latinLnBrk="0" hangingPunct="1">
              <a:lnSpc>
                <a:spcPct val="100000"/>
              </a:lnSpc>
              <a:spcBef>
                <a:spcPts val="500"/>
              </a:spcBef>
              <a:buClr>
                <a:srgbClr val="001E62"/>
              </a:buClr>
              <a:buFont typeface="Arial" panose="020B0604020202020204" pitchFamily="34" charset="0"/>
              <a:buNone/>
              <a:tabLst/>
              <a:defRPr sz="2000" b="0" i="0" kern="1200">
                <a:solidFill>
                  <a:schemeClr val="tx1"/>
                </a:solidFill>
                <a:latin typeface="Arial" panose="020B0604020202020204" pitchFamily="34" charset="0"/>
                <a:ea typeface="+mn-ea"/>
                <a:cs typeface="+mn-cs"/>
              </a:defRPr>
            </a:lvl2pPr>
            <a:lvl3pPr marL="914400" indent="0" algn="ctr" defTabSz="914400" rtl="0" eaLnBrk="1" latinLnBrk="0" hangingPunct="1">
              <a:lnSpc>
                <a:spcPct val="100000"/>
              </a:lnSpc>
              <a:spcBef>
                <a:spcPts val="500"/>
              </a:spcBef>
              <a:buClr>
                <a:srgbClr val="001E62"/>
              </a:buClr>
              <a:buFont typeface="System Font Regular"/>
              <a:buNone/>
              <a:tabLst/>
              <a:defRPr sz="1800" b="0" i="0" kern="1200">
                <a:solidFill>
                  <a:schemeClr val="tx1"/>
                </a:solidFill>
                <a:latin typeface="Arial" panose="020B0604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lumMod val="50000"/>
                    <a:lumOff val="50000"/>
                  </a:schemeClr>
                </a:solidFill>
                <a:latin typeface="Arial" panose="020B0604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lumMod val="50000"/>
                    <a:lumOff val="50000"/>
                  </a:schemeClr>
                </a:solidFill>
                <a:latin typeface="Arial" panose="020B0604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Guided by: Professor Pranav </a:t>
            </a:r>
            <a:r>
              <a:rPr lang="en-US" dirty="0" err="1"/>
              <a:t>Bhounsule</a:t>
            </a:r>
            <a:endParaRPr lang="en-US" dirty="0"/>
          </a:p>
        </p:txBody>
      </p:sp>
    </p:spTree>
    <p:extLst>
      <p:ext uri="{BB962C8B-B14F-4D97-AF65-F5344CB8AC3E}">
        <p14:creationId xmlns:p14="http://schemas.microsoft.com/office/powerpoint/2010/main" val="1628754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Motion planning code and algorithm explanation</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203368" y="1175872"/>
            <a:ext cx="3837126" cy="5094296"/>
          </a:xfrm>
        </p:spPr>
        <p:txBody>
          <a:bodyPr>
            <a:noAutofit/>
          </a:bodyPr>
          <a:lstStyle/>
          <a:p>
            <a:r>
              <a:rPr lang="en-US" sz="1400" dirty="0">
                <a:solidFill>
                  <a:srgbClr val="FF0000"/>
                </a:solidFill>
              </a:rPr>
              <a:t>Grid and Environment setup.</a:t>
            </a:r>
          </a:p>
          <a:p>
            <a:pPr marL="342900" indent="-342900">
              <a:buFont typeface="Arial" panose="020B0604020202020204" pitchFamily="34" charset="0"/>
              <a:buChar char="•"/>
            </a:pPr>
            <a:r>
              <a:rPr lang="en-US" sz="1400" dirty="0"/>
              <a:t>Code “</a:t>
            </a:r>
            <a:r>
              <a:rPr lang="en-US" sz="1400" dirty="0">
                <a:solidFill>
                  <a:srgbClr val="FF0000"/>
                </a:solidFill>
              </a:rPr>
              <a:t>Code_Motion_planning_P3DX.py</a:t>
            </a:r>
            <a:r>
              <a:rPr lang="en-US" sz="1400" dirty="0"/>
              <a:t>” is explained in this slide and in further slides. It is provided in the folder “</a:t>
            </a:r>
            <a:r>
              <a:rPr lang="en-US" sz="1400" dirty="0">
                <a:solidFill>
                  <a:srgbClr val="FF0000"/>
                </a:solidFill>
              </a:rPr>
              <a:t>Motion Planning Execution</a:t>
            </a:r>
            <a:r>
              <a:rPr lang="en-US" sz="1400" dirty="0"/>
              <a:t>”</a:t>
            </a:r>
          </a:p>
          <a:p>
            <a:pPr marL="342900" indent="-342900">
              <a:buFont typeface="Arial" panose="020B0604020202020204" pitchFamily="34" charset="0"/>
              <a:buChar char="•"/>
            </a:pPr>
            <a:r>
              <a:rPr lang="en-US" sz="1400" dirty="0"/>
              <a:t>Each block on floor is </a:t>
            </a:r>
            <a:r>
              <a:rPr lang="en-US" sz="1400" dirty="0">
                <a:solidFill>
                  <a:srgbClr val="FF0000"/>
                </a:solidFill>
              </a:rPr>
              <a:t>0.5m x 0.5 m</a:t>
            </a:r>
            <a:r>
              <a:rPr lang="en-US" sz="1400" dirty="0"/>
              <a:t>.</a:t>
            </a:r>
          </a:p>
          <a:p>
            <a:pPr marL="342900" indent="-342900">
              <a:buFont typeface="Arial" panose="020B0604020202020204" pitchFamily="34" charset="0"/>
              <a:buChar char="•"/>
            </a:pPr>
            <a:r>
              <a:rPr lang="en-US" sz="1400" dirty="0"/>
              <a:t>Bocks with </a:t>
            </a:r>
            <a:r>
              <a:rPr lang="en-US" sz="1400" dirty="0">
                <a:solidFill>
                  <a:srgbClr val="FF0000"/>
                </a:solidFill>
              </a:rPr>
              <a:t>obstacles</a:t>
            </a:r>
            <a:r>
              <a:rPr lang="en-US" sz="1400" dirty="0"/>
              <a:t> are represented by “</a:t>
            </a:r>
            <a:r>
              <a:rPr lang="en-US" sz="1400" dirty="0">
                <a:solidFill>
                  <a:srgbClr val="FF0000"/>
                </a:solidFill>
              </a:rPr>
              <a:t>1</a:t>
            </a:r>
            <a:r>
              <a:rPr lang="en-US" sz="1400" dirty="0"/>
              <a:t>” and </a:t>
            </a:r>
            <a:r>
              <a:rPr lang="en-US" sz="1400" dirty="0">
                <a:solidFill>
                  <a:srgbClr val="FF0000"/>
                </a:solidFill>
              </a:rPr>
              <a:t>free space </a:t>
            </a:r>
            <a:r>
              <a:rPr lang="en-US" sz="1400" dirty="0"/>
              <a:t>is represented by “</a:t>
            </a:r>
            <a:r>
              <a:rPr lang="en-US" sz="1400" dirty="0">
                <a:solidFill>
                  <a:srgbClr val="FF0000"/>
                </a:solidFill>
              </a:rPr>
              <a:t>0</a:t>
            </a:r>
            <a:r>
              <a:rPr lang="en-US" sz="1400" dirty="0"/>
              <a:t>” in python code.</a:t>
            </a:r>
          </a:p>
          <a:p>
            <a:pPr marL="342900" indent="-342900">
              <a:buFont typeface="Arial" panose="020B0604020202020204" pitchFamily="34" charset="0"/>
              <a:buChar char="•"/>
            </a:pPr>
            <a:r>
              <a:rPr lang="en-US" sz="1400" dirty="0"/>
              <a:t>Change position of “1” and “0” to modify the obstacle position.</a:t>
            </a:r>
          </a:p>
          <a:p>
            <a:pPr marL="342900" indent="-342900">
              <a:buFont typeface="Arial" panose="020B0604020202020204" pitchFamily="34" charset="0"/>
              <a:buChar char="•"/>
            </a:pPr>
            <a:r>
              <a:rPr lang="en-US" sz="1400" dirty="0"/>
              <a:t>Change size of environment by changing Grid environment size and CoppeliaSim environment size.</a:t>
            </a:r>
          </a:p>
          <a:p>
            <a:pPr marL="342900" indent="-342900">
              <a:buFont typeface="Arial" panose="020B0604020202020204" pitchFamily="34" charset="0"/>
              <a:buChar char="•"/>
            </a:pPr>
            <a:r>
              <a:rPr lang="en-US" sz="1400" dirty="0"/>
              <a:t>Change obstacles as needed.</a:t>
            </a:r>
          </a:p>
          <a:p>
            <a:pPr marL="342900" indent="-342900">
              <a:buFont typeface="Arial" panose="020B0604020202020204" pitchFamily="34" charset="0"/>
              <a:buChar char="•"/>
            </a:pPr>
            <a:r>
              <a:rPr lang="en-US" sz="1400" dirty="0"/>
              <a:t>Change </a:t>
            </a:r>
            <a:r>
              <a:rPr lang="en-US" sz="1400" dirty="0">
                <a:solidFill>
                  <a:srgbClr val="FF0000"/>
                </a:solidFill>
              </a:rPr>
              <a:t>Start</a:t>
            </a:r>
            <a:r>
              <a:rPr lang="en-US" sz="1400" dirty="0"/>
              <a:t> and </a:t>
            </a:r>
            <a:r>
              <a:rPr lang="en-US" sz="1400" dirty="0">
                <a:solidFill>
                  <a:srgbClr val="FF0000"/>
                </a:solidFill>
              </a:rPr>
              <a:t>Goal</a:t>
            </a:r>
            <a:r>
              <a:rPr lang="en-US" sz="1400" dirty="0"/>
              <a:t> Position co-ordinates to modify start and goal.</a:t>
            </a:r>
          </a:p>
          <a:p>
            <a:pPr marL="342900" indent="-342900">
              <a:buFont typeface="Arial" panose="020B0604020202020204" pitchFamily="34" charset="0"/>
              <a:buChar char="•"/>
            </a:pPr>
            <a:r>
              <a:rPr lang="en-US" sz="1400" dirty="0"/>
              <a:t>Provide start coordinates equal to the initial position of Pioneer P3DX.</a:t>
            </a:r>
          </a:p>
          <a:p>
            <a:pPr marL="342900" indent="-342900">
              <a:buFont typeface="Arial" panose="020B0604020202020204" pitchFamily="34" charset="0"/>
              <a:buChar char="•"/>
            </a:pPr>
            <a:endParaRPr lang="en-US" sz="1400" dirty="0"/>
          </a:p>
          <a:p>
            <a:endParaRPr lang="en-US" sz="1400" dirty="0"/>
          </a:p>
          <a:p>
            <a:pPr marL="457200" indent="-457200">
              <a:buFont typeface="+mj-lt"/>
              <a:buAutoNum type="arabicPeriod"/>
            </a:pPr>
            <a:endParaRPr lang="en-US" sz="1400" dirty="0"/>
          </a:p>
          <a:p>
            <a:pPr marL="457200" indent="-457200">
              <a:buFont typeface="+mj-lt"/>
              <a:buAutoNum type="arabicPeriod"/>
            </a:pPr>
            <a:endParaRPr lang="en-US" sz="1400" dirty="0"/>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p>
          <a:p>
            <a:endParaRPr lang="en-US" sz="1400"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pic>
        <p:nvPicPr>
          <p:cNvPr id="5" name="Picture 4">
            <a:extLst>
              <a:ext uri="{FF2B5EF4-FFF2-40B4-BE49-F238E27FC236}">
                <a16:creationId xmlns:a16="http://schemas.microsoft.com/office/drawing/2014/main" id="{B97DF767-FEC1-A285-5F75-3526F7231D26}"/>
              </a:ext>
            </a:extLst>
          </p:cNvPr>
          <p:cNvPicPr>
            <a:picLocks noChangeAspect="1"/>
          </p:cNvPicPr>
          <p:nvPr/>
        </p:nvPicPr>
        <p:blipFill>
          <a:blip r:embed="rId2"/>
          <a:stretch>
            <a:fillRect/>
          </a:stretch>
        </p:blipFill>
        <p:spPr>
          <a:xfrm rot="5400000">
            <a:off x="4169439" y="1105507"/>
            <a:ext cx="3175878" cy="3446165"/>
          </a:xfrm>
          <a:prstGeom prst="rect">
            <a:avLst/>
          </a:prstGeom>
        </p:spPr>
      </p:pic>
      <p:pic>
        <p:nvPicPr>
          <p:cNvPr id="6" name="Picture 5">
            <a:extLst>
              <a:ext uri="{FF2B5EF4-FFF2-40B4-BE49-F238E27FC236}">
                <a16:creationId xmlns:a16="http://schemas.microsoft.com/office/drawing/2014/main" id="{B3431908-4872-146F-094F-AC69F3ADCB6E}"/>
              </a:ext>
            </a:extLst>
          </p:cNvPr>
          <p:cNvPicPr>
            <a:picLocks noChangeAspect="1"/>
          </p:cNvPicPr>
          <p:nvPr/>
        </p:nvPicPr>
        <p:blipFill>
          <a:blip r:embed="rId3"/>
          <a:stretch>
            <a:fillRect/>
          </a:stretch>
        </p:blipFill>
        <p:spPr>
          <a:xfrm>
            <a:off x="7650737" y="1223498"/>
            <a:ext cx="4322442" cy="3175878"/>
          </a:xfrm>
          <a:prstGeom prst="rect">
            <a:avLst/>
          </a:prstGeom>
        </p:spPr>
      </p:pic>
      <p:sp>
        <p:nvSpPr>
          <p:cNvPr id="7" name="TextBox 6">
            <a:extLst>
              <a:ext uri="{FF2B5EF4-FFF2-40B4-BE49-F238E27FC236}">
                <a16:creationId xmlns:a16="http://schemas.microsoft.com/office/drawing/2014/main" id="{95ABB748-FAB3-E6FE-F9EC-9E628AE9B5AF}"/>
              </a:ext>
            </a:extLst>
          </p:cNvPr>
          <p:cNvSpPr txBox="1"/>
          <p:nvPr/>
        </p:nvSpPr>
        <p:spPr>
          <a:xfrm>
            <a:off x="4832339" y="4406405"/>
            <a:ext cx="1579791" cy="646331"/>
          </a:xfrm>
          <a:prstGeom prst="rect">
            <a:avLst/>
          </a:prstGeom>
          <a:noFill/>
        </p:spPr>
        <p:txBody>
          <a:bodyPr wrap="none" rtlCol="0">
            <a:spAutoFit/>
          </a:bodyPr>
          <a:lstStyle/>
          <a:p>
            <a:r>
              <a:rPr lang="en-US" dirty="0"/>
              <a:t>CoppeliaSim </a:t>
            </a:r>
          </a:p>
          <a:p>
            <a:r>
              <a:rPr lang="en-US" dirty="0"/>
              <a:t>(Environment)</a:t>
            </a:r>
          </a:p>
        </p:txBody>
      </p:sp>
      <p:sp>
        <p:nvSpPr>
          <p:cNvPr id="8" name="TextBox 7">
            <a:extLst>
              <a:ext uri="{FF2B5EF4-FFF2-40B4-BE49-F238E27FC236}">
                <a16:creationId xmlns:a16="http://schemas.microsoft.com/office/drawing/2014/main" id="{7B5EC015-9EB3-2F57-3D97-30AC1698DCBD}"/>
              </a:ext>
            </a:extLst>
          </p:cNvPr>
          <p:cNvSpPr txBox="1"/>
          <p:nvPr/>
        </p:nvSpPr>
        <p:spPr>
          <a:xfrm>
            <a:off x="7698495" y="4406405"/>
            <a:ext cx="4226926" cy="369332"/>
          </a:xfrm>
          <a:prstGeom prst="rect">
            <a:avLst/>
          </a:prstGeom>
          <a:noFill/>
        </p:spPr>
        <p:txBody>
          <a:bodyPr wrap="none" rtlCol="0">
            <a:spAutoFit/>
          </a:bodyPr>
          <a:lstStyle/>
          <a:p>
            <a:r>
              <a:rPr lang="en-US" dirty="0"/>
              <a:t>Representation of Environment in Python</a:t>
            </a:r>
          </a:p>
        </p:txBody>
      </p:sp>
      <p:sp>
        <p:nvSpPr>
          <p:cNvPr id="9" name="TextBox 8">
            <a:extLst>
              <a:ext uri="{FF2B5EF4-FFF2-40B4-BE49-F238E27FC236}">
                <a16:creationId xmlns:a16="http://schemas.microsoft.com/office/drawing/2014/main" id="{3D8978AE-4425-78CD-7E45-02089E08E2B0}"/>
              </a:ext>
            </a:extLst>
          </p:cNvPr>
          <p:cNvSpPr txBox="1"/>
          <p:nvPr/>
        </p:nvSpPr>
        <p:spPr>
          <a:xfrm>
            <a:off x="4059987" y="2082263"/>
            <a:ext cx="862778" cy="369332"/>
          </a:xfrm>
          <a:prstGeom prst="rect">
            <a:avLst/>
          </a:prstGeom>
          <a:noFill/>
        </p:spPr>
        <p:txBody>
          <a:bodyPr wrap="square" rtlCol="0">
            <a:spAutoFit/>
          </a:bodyPr>
          <a:lstStyle/>
          <a:p>
            <a:r>
              <a:rPr lang="en-US" dirty="0">
                <a:highlight>
                  <a:srgbClr val="FFFF00"/>
                </a:highlight>
              </a:rPr>
              <a:t>Start</a:t>
            </a:r>
          </a:p>
        </p:txBody>
      </p:sp>
      <p:sp>
        <p:nvSpPr>
          <p:cNvPr id="10" name="TextBox 9">
            <a:extLst>
              <a:ext uri="{FF2B5EF4-FFF2-40B4-BE49-F238E27FC236}">
                <a16:creationId xmlns:a16="http://schemas.microsoft.com/office/drawing/2014/main" id="{78A84C43-B169-2578-7E3D-68A16D1B8F5B}"/>
              </a:ext>
            </a:extLst>
          </p:cNvPr>
          <p:cNvSpPr txBox="1"/>
          <p:nvPr/>
        </p:nvSpPr>
        <p:spPr>
          <a:xfrm>
            <a:off x="6843408" y="2515976"/>
            <a:ext cx="696428" cy="369332"/>
          </a:xfrm>
          <a:prstGeom prst="rect">
            <a:avLst/>
          </a:prstGeom>
          <a:noFill/>
        </p:spPr>
        <p:txBody>
          <a:bodyPr wrap="square" rtlCol="0">
            <a:spAutoFit/>
          </a:bodyPr>
          <a:lstStyle/>
          <a:p>
            <a:r>
              <a:rPr lang="en-US" dirty="0">
                <a:highlight>
                  <a:srgbClr val="FFFF00"/>
                </a:highlight>
              </a:rPr>
              <a:t>Goal</a:t>
            </a:r>
          </a:p>
        </p:txBody>
      </p:sp>
      <p:sp>
        <p:nvSpPr>
          <p:cNvPr id="11" name="TextBox 10">
            <a:extLst>
              <a:ext uri="{FF2B5EF4-FFF2-40B4-BE49-F238E27FC236}">
                <a16:creationId xmlns:a16="http://schemas.microsoft.com/office/drawing/2014/main" id="{E6444615-BE06-38CF-2D92-44AC405EB09F}"/>
              </a:ext>
            </a:extLst>
          </p:cNvPr>
          <p:cNvSpPr txBox="1"/>
          <p:nvPr/>
        </p:nvSpPr>
        <p:spPr>
          <a:xfrm>
            <a:off x="5363973" y="3064815"/>
            <a:ext cx="777777" cy="369332"/>
          </a:xfrm>
          <a:prstGeom prst="rect">
            <a:avLst/>
          </a:prstGeom>
          <a:noFill/>
        </p:spPr>
        <p:txBody>
          <a:bodyPr wrap="none" rtlCol="0">
            <a:spAutoFit/>
          </a:bodyPr>
          <a:lstStyle/>
          <a:p>
            <a:r>
              <a:rPr lang="en-US" dirty="0">
                <a:highlight>
                  <a:srgbClr val="FFFF00"/>
                </a:highlight>
              </a:rPr>
              <a:t>Origin</a:t>
            </a:r>
          </a:p>
        </p:txBody>
      </p:sp>
      <p:sp>
        <p:nvSpPr>
          <p:cNvPr id="12" name="TextBox 11">
            <a:extLst>
              <a:ext uri="{FF2B5EF4-FFF2-40B4-BE49-F238E27FC236}">
                <a16:creationId xmlns:a16="http://schemas.microsoft.com/office/drawing/2014/main" id="{F5DBC9BC-A9F2-3D4E-1802-9F5A7FD9A4CE}"/>
              </a:ext>
            </a:extLst>
          </p:cNvPr>
          <p:cNvSpPr txBox="1"/>
          <p:nvPr/>
        </p:nvSpPr>
        <p:spPr>
          <a:xfrm>
            <a:off x="5811235" y="1576817"/>
            <a:ext cx="1095172" cy="369332"/>
          </a:xfrm>
          <a:prstGeom prst="rect">
            <a:avLst/>
          </a:prstGeom>
          <a:noFill/>
        </p:spPr>
        <p:txBody>
          <a:bodyPr wrap="none" rtlCol="0">
            <a:spAutoFit/>
          </a:bodyPr>
          <a:lstStyle/>
          <a:p>
            <a:r>
              <a:rPr lang="en-US" dirty="0">
                <a:highlight>
                  <a:srgbClr val="FFFF00"/>
                </a:highlight>
              </a:rPr>
              <a:t>Obstacle</a:t>
            </a:r>
          </a:p>
        </p:txBody>
      </p:sp>
      <p:cxnSp>
        <p:nvCxnSpPr>
          <p:cNvPr id="14" name="Straight Arrow Connector 13">
            <a:extLst>
              <a:ext uri="{FF2B5EF4-FFF2-40B4-BE49-F238E27FC236}">
                <a16:creationId xmlns:a16="http://schemas.microsoft.com/office/drawing/2014/main" id="{67D68434-C23C-49DB-138E-7AA819EB5470}"/>
              </a:ext>
            </a:extLst>
          </p:cNvPr>
          <p:cNvCxnSpPr/>
          <p:nvPr/>
        </p:nvCxnSpPr>
        <p:spPr>
          <a:xfrm>
            <a:off x="6305601" y="1946968"/>
            <a:ext cx="0" cy="324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1C9576A-1999-DA7D-7F5A-1B8D6E978F81}"/>
              </a:ext>
            </a:extLst>
          </p:cNvPr>
          <p:cNvCxnSpPr>
            <a:cxnSpLocks/>
          </p:cNvCxnSpPr>
          <p:nvPr/>
        </p:nvCxnSpPr>
        <p:spPr>
          <a:xfrm flipH="1">
            <a:off x="6545988" y="2674323"/>
            <a:ext cx="2974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AD81088-63FA-B043-4C00-E5C3045FA204}"/>
              </a:ext>
            </a:extLst>
          </p:cNvPr>
          <p:cNvCxnSpPr>
            <a:cxnSpLocks/>
          </p:cNvCxnSpPr>
          <p:nvPr/>
        </p:nvCxnSpPr>
        <p:spPr>
          <a:xfrm flipH="1" flipV="1">
            <a:off x="4445753" y="1796432"/>
            <a:ext cx="6689" cy="285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9DCF56A-71CD-A5BC-F587-449934A84295}"/>
              </a:ext>
            </a:extLst>
          </p:cNvPr>
          <p:cNvCxnSpPr>
            <a:cxnSpLocks/>
            <a:stCxn id="11" idx="0"/>
          </p:cNvCxnSpPr>
          <p:nvPr/>
        </p:nvCxnSpPr>
        <p:spPr>
          <a:xfrm flipV="1">
            <a:off x="5752862" y="2885308"/>
            <a:ext cx="0" cy="179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63FA2470-FC49-062B-CBBD-2D3FE35260E1}"/>
              </a:ext>
            </a:extLst>
          </p:cNvPr>
          <p:cNvPicPr>
            <a:picLocks noChangeAspect="1"/>
          </p:cNvPicPr>
          <p:nvPr/>
        </p:nvPicPr>
        <p:blipFill>
          <a:blip r:embed="rId4"/>
          <a:stretch>
            <a:fillRect/>
          </a:stretch>
        </p:blipFill>
        <p:spPr>
          <a:xfrm>
            <a:off x="4317258" y="5144703"/>
            <a:ext cx="2987954" cy="1347170"/>
          </a:xfrm>
          <a:prstGeom prst="rect">
            <a:avLst/>
          </a:prstGeom>
        </p:spPr>
      </p:pic>
      <p:cxnSp>
        <p:nvCxnSpPr>
          <p:cNvPr id="19" name="Straight Arrow Connector 18">
            <a:extLst>
              <a:ext uri="{FF2B5EF4-FFF2-40B4-BE49-F238E27FC236}">
                <a16:creationId xmlns:a16="http://schemas.microsoft.com/office/drawing/2014/main" id="{E6EDA633-ED7A-3449-E03E-7C5A029C0565}"/>
              </a:ext>
            </a:extLst>
          </p:cNvPr>
          <p:cNvCxnSpPr/>
          <p:nvPr/>
        </p:nvCxnSpPr>
        <p:spPr>
          <a:xfrm flipV="1">
            <a:off x="4258884" y="3429000"/>
            <a:ext cx="0" cy="6917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3EC209F-BF0C-A7E4-D9BC-495B4CE67CB6}"/>
              </a:ext>
            </a:extLst>
          </p:cNvPr>
          <p:cNvCxnSpPr/>
          <p:nvPr/>
        </p:nvCxnSpPr>
        <p:spPr>
          <a:xfrm>
            <a:off x="4258884" y="4120738"/>
            <a:ext cx="918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E40FAF9-9728-154E-D6FB-59BFA0A27202}"/>
              </a:ext>
            </a:extLst>
          </p:cNvPr>
          <p:cNvSpPr txBox="1"/>
          <p:nvPr/>
        </p:nvSpPr>
        <p:spPr>
          <a:xfrm>
            <a:off x="4097862" y="3056031"/>
            <a:ext cx="338554" cy="369332"/>
          </a:xfrm>
          <a:prstGeom prst="rect">
            <a:avLst/>
          </a:prstGeom>
          <a:noFill/>
        </p:spPr>
        <p:txBody>
          <a:bodyPr wrap="none" rtlCol="0">
            <a:spAutoFit/>
          </a:bodyPr>
          <a:lstStyle/>
          <a:p>
            <a:r>
              <a:rPr lang="en-US" dirty="0">
                <a:highlight>
                  <a:srgbClr val="00FF00"/>
                </a:highlight>
              </a:rPr>
              <a:t>Y</a:t>
            </a:r>
          </a:p>
        </p:txBody>
      </p:sp>
      <p:sp>
        <p:nvSpPr>
          <p:cNvPr id="25" name="TextBox 24">
            <a:extLst>
              <a:ext uri="{FF2B5EF4-FFF2-40B4-BE49-F238E27FC236}">
                <a16:creationId xmlns:a16="http://schemas.microsoft.com/office/drawing/2014/main" id="{E8E80198-0DD8-6860-EE06-166E7A4D964D}"/>
              </a:ext>
            </a:extLst>
          </p:cNvPr>
          <p:cNvSpPr txBox="1"/>
          <p:nvPr/>
        </p:nvSpPr>
        <p:spPr>
          <a:xfrm>
            <a:off x="4853349" y="3718672"/>
            <a:ext cx="338554" cy="369332"/>
          </a:xfrm>
          <a:prstGeom prst="rect">
            <a:avLst/>
          </a:prstGeom>
          <a:noFill/>
        </p:spPr>
        <p:txBody>
          <a:bodyPr wrap="none" rtlCol="0">
            <a:spAutoFit/>
          </a:bodyPr>
          <a:lstStyle/>
          <a:p>
            <a:r>
              <a:rPr lang="en-US" dirty="0">
                <a:highlight>
                  <a:srgbClr val="00FF00"/>
                </a:highlight>
              </a:rPr>
              <a:t>X</a:t>
            </a:r>
          </a:p>
        </p:txBody>
      </p:sp>
    </p:spTree>
    <p:extLst>
      <p:ext uri="{BB962C8B-B14F-4D97-AF65-F5344CB8AC3E}">
        <p14:creationId xmlns:p14="http://schemas.microsoft.com/office/powerpoint/2010/main" val="1562402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Motion planning code and algorithm explanation</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203368" y="1175872"/>
            <a:ext cx="6791198" cy="1555009"/>
          </a:xfrm>
        </p:spPr>
        <p:txBody>
          <a:bodyPr>
            <a:noAutofit/>
          </a:bodyPr>
          <a:lstStyle/>
          <a:p>
            <a:r>
              <a:rPr lang="en-US" sz="1400" dirty="0">
                <a:solidFill>
                  <a:srgbClr val="FF0000"/>
                </a:solidFill>
              </a:rPr>
              <a:t>Start and Goal setting.</a:t>
            </a:r>
          </a:p>
          <a:p>
            <a:pPr marL="342900" indent="-342900">
              <a:buFont typeface="Arial" panose="020B0604020202020204" pitchFamily="34" charset="0"/>
              <a:buChar char="•"/>
            </a:pPr>
            <a:r>
              <a:rPr lang="en-US" sz="1400" dirty="0"/>
              <a:t>Pioneer 3DX is at Zeroth column and Zeroth row of the </a:t>
            </a:r>
            <a:r>
              <a:rPr lang="en-US" sz="1400" dirty="0" err="1"/>
              <a:t>Grid_environment</a:t>
            </a:r>
            <a:r>
              <a:rPr lang="en-US" sz="1400" dirty="0"/>
              <a:t>. So, </a:t>
            </a:r>
            <a:r>
              <a:rPr lang="en-US" sz="1400" dirty="0">
                <a:solidFill>
                  <a:srgbClr val="FF0000"/>
                </a:solidFill>
              </a:rPr>
              <a:t>start is (0, 0).</a:t>
            </a:r>
          </a:p>
          <a:p>
            <a:pPr marL="342900" indent="-342900">
              <a:buFont typeface="Arial" panose="020B0604020202020204" pitchFamily="34" charset="0"/>
              <a:buChar char="•"/>
            </a:pPr>
            <a:r>
              <a:rPr lang="en-US" sz="1400" dirty="0"/>
              <a:t>Goal is at </a:t>
            </a:r>
            <a:r>
              <a:rPr lang="en-US" sz="1400" dirty="0">
                <a:solidFill>
                  <a:srgbClr val="FF0000"/>
                </a:solidFill>
              </a:rPr>
              <a:t>4</a:t>
            </a:r>
            <a:r>
              <a:rPr lang="en-US" sz="1400" baseline="30000" dirty="0">
                <a:solidFill>
                  <a:srgbClr val="FF0000"/>
                </a:solidFill>
              </a:rPr>
              <a:t>th</a:t>
            </a:r>
            <a:r>
              <a:rPr lang="en-US" sz="1400" dirty="0"/>
              <a:t> row and </a:t>
            </a:r>
            <a:r>
              <a:rPr lang="en-US" sz="1400" dirty="0">
                <a:solidFill>
                  <a:srgbClr val="FF0000"/>
                </a:solidFill>
              </a:rPr>
              <a:t>8</a:t>
            </a:r>
            <a:r>
              <a:rPr lang="en-US" sz="1400" baseline="30000" dirty="0">
                <a:solidFill>
                  <a:srgbClr val="FF0000"/>
                </a:solidFill>
              </a:rPr>
              <a:t>th</a:t>
            </a:r>
            <a:r>
              <a:rPr lang="en-US" sz="1400" dirty="0">
                <a:solidFill>
                  <a:srgbClr val="FF0000"/>
                </a:solidFill>
              </a:rPr>
              <a:t> column </a:t>
            </a:r>
            <a:r>
              <a:rPr lang="en-US" sz="1400" dirty="0"/>
              <a:t>so, Goal is (4, 8). </a:t>
            </a:r>
            <a:r>
              <a:rPr lang="en-US" sz="1400" dirty="0">
                <a:solidFill>
                  <a:srgbClr val="FF0000"/>
                </a:solidFill>
              </a:rPr>
              <a:t>Measure the row number and column number to set the start and goal. Set the axis </a:t>
            </a:r>
            <a:r>
              <a:rPr lang="en-US" sz="1400" dirty="0"/>
              <a:t>of </a:t>
            </a:r>
            <a:r>
              <a:rPr lang="en-US" sz="1400" dirty="0" err="1"/>
              <a:t>CoppeliaSim</a:t>
            </a:r>
            <a:r>
              <a:rPr lang="en-US" sz="1400" dirty="0"/>
              <a:t> as shown in figure</a:t>
            </a:r>
            <a:r>
              <a:rPr lang="en-US" sz="1400" dirty="0">
                <a:solidFill>
                  <a:srgbClr val="FF0000"/>
                </a:solidFill>
              </a:rPr>
              <a:t> for correct orientation.</a:t>
            </a:r>
            <a:endParaRPr lang="en-US" sz="1400" dirty="0"/>
          </a:p>
          <a:p>
            <a:pPr marL="342900" indent="-342900">
              <a:buFont typeface="Arial" panose="020B0604020202020204" pitchFamily="34" charset="0"/>
              <a:buChar char="•"/>
            </a:pPr>
            <a:endParaRPr lang="en-US" sz="1400" dirty="0"/>
          </a:p>
          <a:p>
            <a:endParaRPr lang="en-US" sz="1400" dirty="0"/>
          </a:p>
          <a:p>
            <a:pPr marL="457200" indent="-457200">
              <a:buFont typeface="+mj-lt"/>
              <a:buAutoNum type="arabicPeriod"/>
            </a:pPr>
            <a:endParaRPr lang="en-US" sz="1400" dirty="0"/>
          </a:p>
          <a:p>
            <a:pPr marL="457200" indent="-457200">
              <a:buFont typeface="+mj-lt"/>
              <a:buAutoNum type="arabicPeriod"/>
            </a:pPr>
            <a:endParaRPr lang="en-US" sz="1400" dirty="0"/>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p>
          <a:p>
            <a:endParaRPr lang="en-US" sz="1400"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pic>
        <p:nvPicPr>
          <p:cNvPr id="5" name="Picture 4">
            <a:extLst>
              <a:ext uri="{FF2B5EF4-FFF2-40B4-BE49-F238E27FC236}">
                <a16:creationId xmlns:a16="http://schemas.microsoft.com/office/drawing/2014/main" id="{B97DF767-FEC1-A285-5F75-3526F7231D26}"/>
              </a:ext>
            </a:extLst>
          </p:cNvPr>
          <p:cNvPicPr>
            <a:picLocks noChangeAspect="1"/>
          </p:cNvPicPr>
          <p:nvPr/>
        </p:nvPicPr>
        <p:blipFill>
          <a:blip r:embed="rId2"/>
          <a:stretch>
            <a:fillRect/>
          </a:stretch>
        </p:blipFill>
        <p:spPr>
          <a:xfrm rot="5400000">
            <a:off x="1265339" y="2688174"/>
            <a:ext cx="3175878" cy="3446165"/>
          </a:xfrm>
          <a:prstGeom prst="rect">
            <a:avLst/>
          </a:prstGeom>
        </p:spPr>
      </p:pic>
      <p:pic>
        <p:nvPicPr>
          <p:cNvPr id="6" name="Picture 5">
            <a:extLst>
              <a:ext uri="{FF2B5EF4-FFF2-40B4-BE49-F238E27FC236}">
                <a16:creationId xmlns:a16="http://schemas.microsoft.com/office/drawing/2014/main" id="{B3431908-4872-146F-094F-AC69F3ADCB6E}"/>
              </a:ext>
            </a:extLst>
          </p:cNvPr>
          <p:cNvPicPr>
            <a:picLocks noChangeAspect="1"/>
          </p:cNvPicPr>
          <p:nvPr/>
        </p:nvPicPr>
        <p:blipFill>
          <a:blip r:embed="rId3"/>
          <a:stretch>
            <a:fillRect/>
          </a:stretch>
        </p:blipFill>
        <p:spPr>
          <a:xfrm>
            <a:off x="6811420" y="2846170"/>
            <a:ext cx="4322442" cy="3175878"/>
          </a:xfrm>
          <a:prstGeom prst="rect">
            <a:avLst/>
          </a:prstGeom>
        </p:spPr>
      </p:pic>
      <p:sp>
        <p:nvSpPr>
          <p:cNvPr id="7" name="TextBox 6">
            <a:extLst>
              <a:ext uri="{FF2B5EF4-FFF2-40B4-BE49-F238E27FC236}">
                <a16:creationId xmlns:a16="http://schemas.microsoft.com/office/drawing/2014/main" id="{95ABB748-FAB3-E6FE-F9EC-9E628AE9B5AF}"/>
              </a:ext>
            </a:extLst>
          </p:cNvPr>
          <p:cNvSpPr txBox="1"/>
          <p:nvPr/>
        </p:nvSpPr>
        <p:spPr>
          <a:xfrm>
            <a:off x="1993767" y="5900802"/>
            <a:ext cx="1633782" cy="646331"/>
          </a:xfrm>
          <a:prstGeom prst="rect">
            <a:avLst/>
          </a:prstGeom>
          <a:noFill/>
        </p:spPr>
        <p:txBody>
          <a:bodyPr wrap="none" rtlCol="0">
            <a:spAutoFit/>
          </a:bodyPr>
          <a:lstStyle/>
          <a:p>
            <a:pPr algn="ctr"/>
            <a:r>
              <a:rPr lang="en-US" dirty="0"/>
              <a:t>CoppeliaSim </a:t>
            </a:r>
          </a:p>
          <a:p>
            <a:pPr algn="ctr"/>
            <a:r>
              <a:rPr lang="en-US" dirty="0"/>
              <a:t>(Environment)</a:t>
            </a:r>
          </a:p>
        </p:txBody>
      </p:sp>
      <p:sp>
        <p:nvSpPr>
          <p:cNvPr id="8" name="TextBox 7">
            <a:extLst>
              <a:ext uri="{FF2B5EF4-FFF2-40B4-BE49-F238E27FC236}">
                <a16:creationId xmlns:a16="http://schemas.microsoft.com/office/drawing/2014/main" id="{7B5EC015-9EB3-2F57-3D97-30AC1698DCBD}"/>
              </a:ext>
            </a:extLst>
          </p:cNvPr>
          <p:cNvSpPr txBox="1"/>
          <p:nvPr/>
        </p:nvSpPr>
        <p:spPr>
          <a:xfrm>
            <a:off x="6828844" y="5982302"/>
            <a:ext cx="4226926" cy="369332"/>
          </a:xfrm>
          <a:prstGeom prst="rect">
            <a:avLst/>
          </a:prstGeom>
          <a:noFill/>
        </p:spPr>
        <p:txBody>
          <a:bodyPr wrap="none" rtlCol="0">
            <a:spAutoFit/>
          </a:bodyPr>
          <a:lstStyle/>
          <a:p>
            <a:r>
              <a:rPr lang="en-US" dirty="0"/>
              <a:t>Representation of Environment in Python</a:t>
            </a:r>
          </a:p>
        </p:txBody>
      </p:sp>
      <p:sp>
        <p:nvSpPr>
          <p:cNvPr id="9" name="TextBox 8">
            <a:extLst>
              <a:ext uri="{FF2B5EF4-FFF2-40B4-BE49-F238E27FC236}">
                <a16:creationId xmlns:a16="http://schemas.microsoft.com/office/drawing/2014/main" id="{3D8978AE-4425-78CD-7E45-02089E08E2B0}"/>
              </a:ext>
            </a:extLst>
          </p:cNvPr>
          <p:cNvSpPr txBox="1"/>
          <p:nvPr/>
        </p:nvSpPr>
        <p:spPr>
          <a:xfrm>
            <a:off x="1239012" y="3664930"/>
            <a:ext cx="862778" cy="369332"/>
          </a:xfrm>
          <a:prstGeom prst="rect">
            <a:avLst/>
          </a:prstGeom>
          <a:noFill/>
        </p:spPr>
        <p:txBody>
          <a:bodyPr wrap="square" rtlCol="0">
            <a:spAutoFit/>
          </a:bodyPr>
          <a:lstStyle/>
          <a:p>
            <a:r>
              <a:rPr lang="en-US" dirty="0">
                <a:highlight>
                  <a:srgbClr val="FFFF00"/>
                </a:highlight>
              </a:rPr>
              <a:t>Start</a:t>
            </a:r>
          </a:p>
        </p:txBody>
      </p:sp>
      <p:sp>
        <p:nvSpPr>
          <p:cNvPr id="10" name="TextBox 9">
            <a:extLst>
              <a:ext uri="{FF2B5EF4-FFF2-40B4-BE49-F238E27FC236}">
                <a16:creationId xmlns:a16="http://schemas.microsoft.com/office/drawing/2014/main" id="{78A84C43-B169-2578-7E3D-68A16D1B8F5B}"/>
              </a:ext>
            </a:extLst>
          </p:cNvPr>
          <p:cNvSpPr txBox="1"/>
          <p:nvPr/>
        </p:nvSpPr>
        <p:spPr>
          <a:xfrm>
            <a:off x="3796808" y="4039268"/>
            <a:ext cx="696428" cy="369332"/>
          </a:xfrm>
          <a:prstGeom prst="rect">
            <a:avLst/>
          </a:prstGeom>
          <a:noFill/>
        </p:spPr>
        <p:txBody>
          <a:bodyPr wrap="square" rtlCol="0">
            <a:spAutoFit/>
          </a:bodyPr>
          <a:lstStyle/>
          <a:p>
            <a:r>
              <a:rPr lang="en-US" dirty="0">
                <a:highlight>
                  <a:srgbClr val="FFFF00"/>
                </a:highlight>
              </a:rPr>
              <a:t>Goal</a:t>
            </a:r>
          </a:p>
        </p:txBody>
      </p:sp>
      <p:sp>
        <p:nvSpPr>
          <p:cNvPr id="11" name="TextBox 10">
            <a:extLst>
              <a:ext uri="{FF2B5EF4-FFF2-40B4-BE49-F238E27FC236}">
                <a16:creationId xmlns:a16="http://schemas.microsoft.com/office/drawing/2014/main" id="{E6444615-BE06-38CF-2D92-44AC405EB09F}"/>
              </a:ext>
            </a:extLst>
          </p:cNvPr>
          <p:cNvSpPr txBox="1"/>
          <p:nvPr/>
        </p:nvSpPr>
        <p:spPr>
          <a:xfrm>
            <a:off x="2459873" y="4647482"/>
            <a:ext cx="777777" cy="369332"/>
          </a:xfrm>
          <a:prstGeom prst="rect">
            <a:avLst/>
          </a:prstGeom>
          <a:noFill/>
        </p:spPr>
        <p:txBody>
          <a:bodyPr wrap="none" rtlCol="0">
            <a:spAutoFit/>
          </a:bodyPr>
          <a:lstStyle/>
          <a:p>
            <a:r>
              <a:rPr lang="en-US" dirty="0">
                <a:highlight>
                  <a:srgbClr val="FFFF00"/>
                </a:highlight>
              </a:rPr>
              <a:t>Origin</a:t>
            </a:r>
          </a:p>
        </p:txBody>
      </p:sp>
      <p:cxnSp>
        <p:nvCxnSpPr>
          <p:cNvPr id="16" name="Straight Arrow Connector 15">
            <a:extLst>
              <a:ext uri="{FF2B5EF4-FFF2-40B4-BE49-F238E27FC236}">
                <a16:creationId xmlns:a16="http://schemas.microsoft.com/office/drawing/2014/main" id="{71C9576A-1999-DA7D-7F5A-1B8D6E978F81}"/>
              </a:ext>
            </a:extLst>
          </p:cNvPr>
          <p:cNvCxnSpPr>
            <a:cxnSpLocks/>
            <a:stCxn id="10" idx="1"/>
          </p:cNvCxnSpPr>
          <p:nvPr/>
        </p:nvCxnSpPr>
        <p:spPr>
          <a:xfrm flipH="1">
            <a:off x="3594388" y="4223934"/>
            <a:ext cx="202420" cy="3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AD81088-63FA-B043-4C00-E5C3045FA204}"/>
              </a:ext>
            </a:extLst>
          </p:cNvPr>
          <p:cNvCxnSpPr>
            <a:cxnSpLocks/>
          </p:cNvCxnSpPr>
          <p:nvPr/>
        </p:nvCxnSpPr>
        <p:spPr>
          <a:xfrm flipH="1" flipV="1">
            <a:off x="1541653" y="3379099"/>
            <a:ext cx="6689" cy="285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9DCF56A-71CD-A5BC-F587-449934A84295}"/>
              </a:ext>
            </a:extLst>
          </p:cNvPr>
          <p:cNvCxnSpPr>
            <a:cxnSpLocks/>
            <a:stCxn id="11" idx="0"/>
          </p:cNvCxnSpPr>
          <p:nvPr/>
        </p:nvCxnSpPr>
        <p:spPr>
          <a:xfrm flipV="1">
            <a:off x="2848762" y="4467975"/>
            <a:ext cx="0" cy="179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63FA2470-FC49-062B-CBBD-2D3FE35260E1}"/>
              </a:ext>
            </a:extLst>
          </p:cNvPr>
          <p:cNvPicPr>
            <a:picLocks noChangeAspect="1"/>
          </p:cNvPicPr>
          <p:nvPr/>
        </p:nvPicPr>
        <p:blipFill>
          <a:blip r:embed="rId4"/>
          <a:stretch>
            <a:fillRect/>
          </a:stretch>
        </p:blipFill>
        <p:spPr>
          <a:xfrm>
            <a:off x="7448330" y="1062681"/>
            <a:ext cx="2987954" cy="1347170"/>
          </a:xfrm>
          <a:prstGeom prst="rect">
            <a:avLst/>
          </a:prstGeom>
        </p:spPr>
      </p:pic>
      <p:cxnSp>
        <p:nvCxnSpPr>
          <p:cNvPr id="19" name="Straight Arrow Connector 18">
            <a:extLst>
              <a:ext uri="{FF2B5EF4-FFF2-40B4-BE49-F238E27FC236}">
                <a16:creationId xmlns:a16="http://schemas.microsoft.com/office/drawing/2014/main" id="{E6EDA633-ED7A-3449-E03E-7C5A029C0565}"/>
              </a:ext>
            </a:extLst>
          </p:cNvPr>
          <p:cNvCxnSpPr/>
          <p:nvPr/>
        </p:nvCxnSpPr>
        <p:spPr>
          <a:xfrm flipV="1">
            <a:off x="1354784" y="5011667"/>
            <a:ext cx="0" cy="69173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3EC209F-BF0C-A7E4-D9BC-495B4CE67CB6}"/>
              </a:ext>
            </a:extLst>
          </p:cNvPr>
          <p:cNvCxnSpPr/>
          <p:nvPr/>
        </p:nvCxnSpPr>
        <p:spPr>
          <a:xfrm>
            <a:off x="1354784" y="5703405"/>
            <a:ext cx="918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E40FAF9-9728-154E-D6FB-59BFA0A27202}"/>
              </a:ext>
            </a:extLst>
          </p:cNvPr>
          <p:cNvSpPr txBox="1"/>
          <p:nvPr/>
        </p:nvSpPr>
        <p:spPr>
          <a:xfrm>
            <a:off x="1241262" y="4638698"/>
            <a:ext cx="338554" cy="369332"/>
          </a:xfrm>
          <a:prstGeom prst="rect">
            <a:avLst/>
          </a:prstGeom>
          <a:noFill/>
        </p:spPr>
        <p:txBody>
          <a:bodyPr wrap="none" rtlCol="0">
            <a:spAutoFit/>
          </a:bodyPr>
          <a:lstStyle/>
          <a:p>
            <a:r>
              <a:rPr lang="en-US" dirty="0">
                <a:highlight>
                  <a:srgbClr val="00FF00"/>
                </a:highlight>
              </a:rPr>
              <a:t>Y</a:t>
            </a:r>
          </a:p>
        </p:txBody>
      </p:sp>
      <p:sp>
        <p:nvSpPr>
          <p:cNvPr id="25" name="TextBox 24">
            <a:extLst>
              <a:ext uri="{FF2B5EF4-FFF2-40B4-BE49-F238E27FC236}">
                <a16:creationId xmlns:a16="http://schemas.microsoft.com/office/drawing/2014/main" id="{E8E80198-0DD8-6860-EE06-166E7A4D964D}"/>
              </a:ext>
            </a:extLst>
          </p:cNvPr>
          <p:cNvSpPr txBox="1"/>
          <p:nvPr/>
        </p:nvSpPr>
        <p:spPr>
          <a:xfrm>
            <a:off x="1949249" y="5301339"/>
            <a:ext cx="338554" cy="369332"/>
          </a:xfrm>
          <a:prstGeom prst="rect">
            <a:avLst/>
          </a:prstGeom>
          <a:noFill/>
        </p:spPr>
        <p:txBody>
          <a:bodyPr wrap="none" rtlCol="0">
            <a:spAutoFit/>
          </a:bodyPr>
          <a:lstStyle/>
          <a:p>
            <a:r>
              <a:rPr lang="en-US" dirty="0">
                <a:highlight>
                  <a:srgbClr val="00FF00"/>
                </a:highlight>
              </a:rPr>
              <a:t>X</a:t>
            </a:r>
          </a:p>
        </p:txBody>
      </p:sp>
      <p:sp>
        <p:nvSpPr>
          <p:cNvPr id="15" name="TextBox 14">
            <a:extLst>
              <a:ext uri="{FF2B5EF4-FFF2-40B4-BE49-F238E27FC236}">
                <a16:creationId xmlns:a16="http://schemas.microsoft.com/office/drawing/2014/main" id="{F7C9845E-5122-4D26-C268-C8F70D86F151}"/>
              </a:ext>
            </a:extLst>
          </p:cNvPr>
          <p:cNvSpPr txBox="1"/>
          <p:nvPr/>
        </p:nvSpPr>
        <p:spPr>
          <a:xfrm>
            <a:off x="4912266" y="3341764"/>
            <a:ext cx="1627369" cy="646331"/>
          </a:xfrm>
          <a:prstGeom prst="rect">
            <a:avLst/>
          </a:prstGeom>
          <a:noFill/>
        </p:spPr>
        <p:txBody>
          <a:bodyPr wrap="none" rtlCol="0">
            <a:spAutoFit/>
          </a:bodyPr>
          <a:lstStyle/>
          <a:p>
            <a:r>
              <a:rPr lang="en-US" dirty="0"/>
              <a:t>Row = 0</a:t>
            </a:r>
            <a:r>
              <a:rPr lang="en-US" baseline="30000" dirty="0"/>
              <a:t>th</a:t>
            </a:r>
            <a:r>
              <a:rPr lang="en-US" dirty="0"/>
              <a:t> </a:t>
            </a:r>
          </a:p>
          <a:p>
            <a:r>
              <a:rPr lang="en-US" dirty="0"/>
              <a:t>Column = 0</a:t>
            </a:r>
            <a:r>
              <a:rPr lang="en-US" baseline="30000" dirty="0"/>
              <a:t>th</a:t>
            </a:r>
            <a:r>
              <a:rPr lang="en-US" dirty="0"/>
              <a:t>  </a:t>
            </a:r>
          </a:p>
        </p:txBody>
      </p:sp>
      <p:sp>
        <p:nvSpPr>
          <p:cNvPr id="17" name="TextBox 16">
            <a:extLst>
              <a:ext uri="{FF2B5EF4-FFF2-40B4-BE49-F238E27FC236}">
                <a16:creationId xmlns:a16="http://schemas.microsoft.com/office/drawing/2014/main" id="{617A03FE-18B9-B339-A301-C91DC4405ED2}"/>
              </a:ext>
            </a:extLst>
          </p:cNvPr>
          <p:cNvSpPr txBox="1"/>
          <p:nvPr/>
        </p:nvSpPr>
        <p:spPr>
          <a:xfrm>
            <a:off x="4912266" y="4638698"/>
            <a:ext cx="1627369" cy="646331"/>
          </a:xfrm>
          <a:prstGeom prst="rect">
            <a:avLst/>
          </a:prstGeom>
          <a:noFill/>
        </p:spPr>
        <p:txBody>
          <a:bodyPr wrap="none" rtlCol="0">
            <a:spAutoFit/>
          </a:bodyPr>
          <a:lstStyle/>
          <a:p>
            <a:r>
              <a:rPr lang="en-US" dirty="0"/>
              <a:t>Row = 4</a:t>
            </a:r>
            <a:r>
              <a:rPr lang="en-US" baseline="30000" dirty="0"/>
              <a:t>th</a:t>
            </a:r>
            <a:r>
              <a:rPr lang="en-US" dirty="0"/>
              <a:t> </a:t>
            </a:r>
          </a:p>
          <a:p>
            <a:r>
              <a:rPr lang="en-US" dirty="0"/>
              <a:t>Column = 8</a:t>
            </a:r>
            <a:r>
              <a:rPr lang="en-US" baseline="30000" dirty="0"/>
              <a:t>th</a:t>
            </a:r>
            <a:r>
              <a:rPr lang="en-US" dirty="0"/>
              <a:t>  </a:t>
            </a:r>
          </a:p>
        </p:txBody>
      </p:sp>
      <p:cxnSp>
        <p:nvCxnSpPr>
          <p:cNvPr id="26" name="Straight Arrow Connector 25">
            <a:extLst>
              <a:ext uri="{FF2B5EF4-FFF2-40B4-BE49-F238E27FC236}">
                <a16:creationId xmlns:a16="http://schemas.microsoft.com/office/drawing/2014/main" id="{2670CD5D-7705-F599-B99C-A774E3005356}"/>
              </a:ext>
            </a:extLst>
          </p:cNvPr>
          <p:cNvCxnSpPr>
            <a:cxnSpLocks/>
            <a:stCxn id="15" idx="3"/>
          </p:cNvCxnSpPr>
          <p:nvPr/>
        </p:nvCxnSpPr>
        <p:spPr>
          <a:xfrm flipV="1">
            <a:off x="6539635" y="3522014"/>
            <a:ext cx="1072448" cy="14291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75D0BF1-6D6A-CD90-FC1D-73F26FD37C21}"/>
              </a:ext>
            </a:extLst>
          </p:cNvPr>
          <p:cNvCxnSpPr>
            <a:cxnSpLocks/>
            <a:stCxn id="17" idx="3"/>
          </p:cNvCxnSpPr>
          <p:nvPr/>
        </p:nvCxnSpPr>
        <p:spPr>
          <a:xfrm flipV="1">
            <a:off x="6539635" y="4467975"/>
            <a:ext cx="3744396" cy="49388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BF2DB8F-882B-7125-72C5-BE4F542B3A8F}"/>
              </a:ext>
            </a:extLst>
          </p:cNvPr>
          <p:cNvCxnSpPr>
            <a:stCxn id="15" idx="1"/>
          </p:cNvCxnSpPr>
          <p:nvPr/>
        </p:nvCxnSpPr>
        <p:spPr>
          <a:xfrm flipH="1" flipV="1">
            <a:off x="1548342" y="3230088"/>
            <a:ext cx="3363924" cy="4348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540CD2C-0325-E79B-EB48-3135030213FF}"/>
              </a:ext>
            </a:extLst>
          </p:cNvPr>
          <p:cNvCxnSpPr>
            <a:stCxn id="17" idx="1"/>
          </p:cNvCxnSpPr>
          <p:nvPr/>
        </p:nvCxnSpPr>
        <p:spPr>
          <a:xfrm flipH="1" flipV="1">
            <a:off x="3641888" y="4346369"/>
            <a:ext cx="1270378" cy="6154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E0BD3EF-4EDA-9DD3-29C6-48E19D774A96}"/>
              </a:ext>
            </a:extLst>
          </p:cNvPr>
          <p:cNvSpPr txBox="1"/>
          <p:nvPr/>
        </p:nvSpPr>
        <p:spPr>
          <a:xfrm>
            <a:off x="5184051" y="3024499"/>
            <a:ext cx="671979" cy="369332"/>
          </a:xfrm>
          <a:prstGeom prst="rect">
            <a:avLst/>
          </a:prstGeom>
          <a:noFill/>
        </p:spPr>
        <p:txBody>
          <a:bodyPr wrap="none" rtlCol="0">
            <a:spAutoFit/>
          </a:bodyPr>
          <a:lstStyle/>
          <a:p>
            <a:r>
              <a:rPr lang="en-US" dirty="0">
                <a:highlight>
                  <a:srgbClr val="00FF00"/>
                </a:highlight>
              </a:rPr>
              <a:t>Start</a:t>
            </a:r>
          </a:p>
        </p:txBody>
      </p:sp>
      <p:sp>
        <p:nvSpPr>
          <p:cNvPr id="36" name="TextBox 35">
            <a:extLst>
              <a:ext uri="{FF2B5EF4-FFF2-40B4-BE49-F238E27FC236}">
                <a16:creationId xmlns:a16="http://schemas.microsoft.com/office/drawing/2014/main" id="{9C4E33D4-1CD7-60FD-96FE-C41B4C00ACA7}"/>
              </a:ext>
            </a:extLst>
          </p:cNvPr>
          <p:cNvSpPr txBox="1"/>
          <p:nvPr/>
        </p:nvSpPr>
        <p:spPr>
          <a:xfrm>
            <a:off x="5136719" y="4345587"/>
            <a:ext cx="671979" cy="369332"/>
          </a:xfrm>
          <a:prstGeom prst="rect">
            <a:avLst/>
          </a:prstGeom>
          <a:noFill/>
        </p:spPr>
        <p:txBody>
          <a:bodyPr wrap="none" rtlCol="0">
            <a:spAutoFit/>
          </a:bodyPr>
          <a:lstStyle/>
          <a:p>
            <a:r>
              <a:rPr lang="en-US" dirty="0">
                <a:highlight>
                  <a:srgbClr val="00FF00"/>
                </a:highlight>
              </a:rPr>
              <a:t>Goal</a:t>
            </a:r>
          </a:p>
        </p:txBody>
      </p:sp>
      <p:sp>
        <p:nvSpPr>
          <p:cNvPr id="37" name="Rectangle 36">
            <a:extLst>
              <a:ext uri="{FF2B5EF4-FFF2-40B4-BE49-F238E27FC236}">
                <a16:creationId xmlns:a16="http://schemas.microsoft.com/office/drawing/2014/main" id="{B6B680F1-C2DA-F873-2FD2-653326936AD8}"/>
              </a:ext>
            </a:extLst>
          </p:cNvPr>
          <p:cNvSpPr/>
          <p:nvPr/>
        </p:nvSpPr>
        <p:spPr>
          <a:xfrm>
            <a:off x="1276557" y="3024498"/>
            <a:ext cx="3176557" cy="2859409"/>
          </a:xfrm>
          <a:prstGeom prst="rect">
            <a:avLst/>
          </a:prstGeom>
          <a:noFill/>
          <a:ln w="762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6658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Motion planning code and algorithm explanation</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535875" y="1175872"/>
            <a:ext cx="5531989" cy="5094296"/>
          </a:xfrm>
        </p:spPr>
        <p:txBody>
          <a:bodyPr>
            <a:noAutofit/>
          </a:bodyPr>
          <a:lstStyle/>
          <a:p>
            <a:r>
              <a:rPr lang="en-US" sz="1400" dirty="0">
                <a:solidFill>
                  <a:srgbClr val="FF0000"/>
                </a:solidFill>
              </a:rPr>
              <a:t>Grid and Environment setup.</a:t>
            </a:r>
          </a:p>
          <a:p>
            <a:pPr marL="342900" indent="-342900">
              <a:buFont typeface="Arial" panose="020B0604020202020204" pitchFamily="34" charset="0"/>
              <a:buChar char="•"/>
            </a:pPr>
            <a:r>
              <a:rPr lang="en-US" sz="1400" dirty="0"/>
              <a:t>The first block in the grid has coordinates </a:t>
            </a:r>
            <a:r>
              <a:rPr lang="en-US" sz="1400" dirty="0">
                <a:solidFill>
                  <a:srgbClr val="FF0000"/>
                </a:solidFill>
              </a:rPr>
              <a:t>(- 2.25, 2.25).</a:t>
            </a:r>
          </a:p>
          <a:p>
            <a:pPr marL="342900" indent="-342900">
              <a:buFont typeface="Arial" panose="020B0604020202020204" pitchFamily="34" charset="0"/>
              <a:buChar char="•"/>
            </a:pPr>
            <a:r>
              <a:rPr lang="en-US" sz="1400" dirty="0"/>
              <a:t>Modify “</a:t>
            </a:r>
            <a:r>
              <a:rPr lang="en-US" sz="1400" dirty="0" err="1">
                <a:solidFill>
                  <a:srgbClr val="FF0000"/>
                </a:solidFill>
              </a:rPr>
              <a:t>grid_to_world</a:t>
            </a:r>
            <a:r>
              <a:rPr lang="en-US" sz="1400" dirty="0"/>
              <a:t>” function whenever environment size changes. Put coordinates of the first block at “</a:t>
            </a:r>
            <a:r>
              <a:rPr lang="en-US" sz="1400" dirty="0">
                <a:solidFill>
                  <a:srgbClr val="FF0000"/>
                </a:solidFill>
              </a:rPr>
              <a:t>x</a:t>
            </a:r>
            <a:r>
              <a:rPr lang="en-US" sz="1400" dirty="0"/>
              <a:t>” and “</a:t>
            </a:r>
            <a:r>
              <a:rPr lang="en-US" sz="1400" dirty="0">
                <a:solidFill>
                  <a:srgbClr val="FF0000"/>
                </a:solidFill>
              </a:rPr>
              <a:t>y</a:t>
            </a:r>
            <a:r>
              <a:rPr lang="en-US" sz="1400" dirty="0"/>
              <a:t>” variables</a:t>
            </a:r>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r>
              <a:rPr lang="en-US" sz="1400" dirty="0"/>
              <a:t>This function assigns world coordinates to the grids of “1” and “0”.</a:t>
            </a:r>
          </a:p>
          <a:p>
            <a:endParaRPr lang="en-US" sz="1400" dirty="0"/>
          </a:p>
          <a:p>
            <a:pPr marL="457200" indent="-457200">
              <a:buFont typeface="+mj-lt"/>
              <a:buAutoNum type="arabicPeriod"/>
            </a:pPr>
            <a:endParaRPr lang="en-US" sz="1400" dirty="0"/>
          </a:p>
          <a:p>
            <a:pPr marL="457200" indent="-457200">
              <a:buFont typeface="+mj-lt"/>
              <a:buAutoNum type="arabicPeriod"/>
            </a:pPr>
            <a:endParaRPr lang="en-US" sz="1400" dirty="0"/>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p>
          <a:p>
            <a:endParaRPr lang="en-US" sz="1400"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pic>
        <p:nvPicPr>
          <p:cNvPr id="5" name="Picture 4">
            <a:extLst>
              <a:ext uri="{FF2B5EF4-FFF2-40B4-BE49-F238E27FC236}">
                <a16:creationId xmlns:a16="http://schemas.microsoft.com/office/drawing/2014/main" id="{B97DF767-FEC1-A285-5F75-3526F7231D26}"/>
              </a:ext>
            </a:extLst>
          </p:cNvPr>
          <p:cNvPicPr>
            <a:picLocks noChangeAspect="1"/>
          </p:cNvPicPr>
          <p:nvPr/>
        </p:nvPicPr>
        <p:blipFill>
          <a:blip r:embed="rId2"/>
          <a:stretch>
            <a:fillRect/>
          </a:stretch>
        </p:blipFill>
        <p:spPr>
          <a:xfrm rot="5400000">
            <a:off x="6580043" y="1616728"/>
            <a:ext cx="3945960" cy="4281786"/>
          </a:xfrm>
          <a:prstGeom prst="rect">
            <a:avLst/>
          </a:prstGeom>
        </p:spPr>
      </p:pic>
      <p:sp>
        <p:nvSpPr>
          <p:cNvPr id="7" name="TextBox 6">
            <a:extLst>
              <a:ext uri="{FF2B5EF4-FFF2-40B4-BE49-F238E27FC236}">
                <a16:creationId xmlns:a16="http://schemas.microsoft.com/office/drawing/2014/main" id="{95ABB748-FAB3-E6FE-F9EC-9E628AE9B5AF}"/>
              </a:ext>
            </a:extLst>
          </p:cNvPr>
          <p:cNvSpPr txBox="1"/>
          <p:nvPr/>
        </p:nvSpPr>
        <p:spPr>
          <a:xfrm>
            <a:off x="7763127" y="5844509"/>
            <a:ext cx="1579791" cy="646331"/>
          </a:xfrm>
          <a:prstGeom prst="rect">
            <a:avLst/>
          </a:prstGeom>
          <a:noFill/>
        </p:spPr>
        <p:txBody>
          <a:bodyPr wrap="none" rtlCol="0">
            <a:spAutoFit/>
          </a:bodyPr>
          <a:lstStyle/>
          <a:p>
            <a:r>
              <a:rPr lang="en-US" dirty="0"/>
              <a:t>CoppeliaSim </a:t>
            </a:r>
          </a:p>
          <a:p>
            <a:r>
              <a:rPr lang="en-US" dirty="0"/>
              <a:t>(Environment)</a:t>
            </a:r>
          </a:p>
        </p:txBody>
      </p:sp>
      <p:cxnSp>
        <p:nvCxnSpPr>
          <p:cNvPr id="15" name="Straight Arrow Connector 14">
            <a:extLst>
              <a:ext uri="{FF2B5EF4-FFF2-40B4-BE49-F238E27FC236}">
                <a16:creationId xmlns:a16="http://schemas.microsoft.com/office/drawing/2014/main" id="{0BFDE507-D337-33DE-EC16-27CC84EF3529}"/>
              </a:ext>
            </a:extLst>
          </p:cNvPr>
          <p:cNvCxnSpPr>
            <a:cxnSpLocks/>
          </p:cNvCxnSpPr>
          <p:nvPr/>
        </p:nvCxnSpPr>
        <p:spPr>
          <a:xfrm flipH="1" flipV="1">
            <a:off x="8700793" y="2303812"/>
            <a:ext cx="15695" cy="14538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DA723F6-EEC1-F60D-D6A3-8A8E2E328402}"/>
              </a:ext>
            </a:extLst>
          </p:cNvPr>
          <p:cNvCxnSpPr>
            <a:cxnSpLocks/>
          </p:cNvCxnSpPr>
          <p:nvPr/>
        </p:nvCxnSpPr>
        <p:spPr>
          <a:xfrm>
            <a:off x="6911441" y="2303812"/>
            <a:ext cx="19238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32EEB6-DF3A-B36A-B7C5-A3FB9F4FD48C}"/>
              </a:ext>
            </a:extLst>
          </p:cNvPr>
          <p:cNvCxnSpPr>
            <a:cxnSpLocks/>
          </p:cNvCxnSpPr>
          <p:nvPr/>
        </p:nvCxnSpPr>
        <p:spPr>
          <a:xfrm>
            <a:off x="6911441" y="2303812"/>
            <a:ext cx="0" cy="1929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B8C1C9E-7446-84FD-6D1C-DD6BCEDEBFA1}"/>
              </a:ext>
            </a:extLst>
          </p:cNvPr>
          <p:cNvCxnSpPr>
            <a:cxnSpLocks/>
          </p:cNvCxnSpPr>
          <p:nvPr/>
        </p:nvCxnSpPr>
        <p:spPr>
          <a:xfrm flipH="1" flipV="1">
            <a:off x="6929250" y="3928755"/>
            <a:ext cx="1490355" cy="108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A4C488E-4592-ABE2-FABE-A91543AC5A62}"/>
              </a:ext>
            </a:extLst>
          </p:cNvPr>
          <p:cNvSpPr txBox="1"/>
          <p:nvPr/>
        </p:nvSpPr>
        <p:spPr>
          <a:xfrm>
            <a:off x="6872724" y="3928755"/>
            <a:ext cx="1383712" cy="369332"/>
          </a:xfrm>
          <a:prstGeom prst="rect">
            <a:avLst/>
          </a:prstGeom>
          <a:noFill/>
        </p:spPr>
        <p:txBody>
          <a:bodyPr wrap="none" rtlCol="0">
            <a:spAutoFit/>
          </a:bodyPr>
          <a:lstStyle/>
          <a:p>
            <a:r>
              <a:rPr lang="en-US" dirty="0"/>
              <a:t>X = -2.25 m</a:t>
            </a:r>
          </a:p>
        </p:txBody>
      </p:sp>
      <p:sp>
        <p:nvSpPr>
          <p:cNvPr id="40" name="TextBox 39">
            <a:extLst>
              <a:ext uri="{FF2B5EF4-FFF2-40B4-BE49-F238E27FC236}">
                <a16:creationId xmlns:a16="http://schemas.microsoft.com/office/drawing/2014/main" id="{BF961710-F52C-FFAE-A5DA-455D83335140}"/>
              </a:ext>
            </a:extLst>
          </p:cNvPr>
          <p:cNvSpPr txBox="1"/>
          <p:nvPr/>
        </p:nvSpPr>
        <p:spPr>
          <a:xfrm>
            <a:off x="8716488" y="2677038"/>
            <a:ext cx="1302601" cy="369332"/>
          </a:xfrm>
          <a:prstGeom prst="rect">
            <a:avLst/>
          </a:prstGeom>
          <a:noFill/>
        </p:spPr>
        <p:txBody>
          <a:bodyPr wrap="none" rtlCol="0">
            <a:spAutoFit/>
          </a:bodyPr>
          <a:lstStyle/>
          <a:p>
            <a:r>
              <a:rPr lang="en-US" dirty="0"/>
              <a:t>Y = 2.25 m</a:t>
            </a:r>
          </a:p>
        </p:txBody>
      </p:sp>
      <p:pic>
        <p:nvPicPr>
          <p:cNvPr id="42" name="Picture 41">
            <a:extLst>
              <a:ext uri="{FF2B5EF4-FFF2-40B4-BE49-F238E27FC236}">
                <a16:creationId xmlns:a16="http://schemas.microsoft.com/office/drawing/2014/main" id="{DD8B8CAE-22FB-F280-22A9-2300772F3FA5}"/>
              </a:ext>
            </a:extLst>
          </p:cNvPr>
          <p:cNvPicPr>
            <a:picLocks noChangeAspect="1"/>
          </p:cNvPicPr>
          <p:nvPr/>
        </p:nvPicPr>
        <p:blipFill>
          <a:blip r:embed="rId3"/>
          <a:stretch>
            <a:fillRect/>
          </a:stretch>
        </p:blipFill>
        <p:spPr>
          <a:xfrm>
            <a:off x="893319" y="2532763"/>
            <a:ext cx="4708949" cy="1554069"/>
          </a:xfrm>
          <a:prstGeom prst="rect">
            <a:avLst/>
          </a:prstGeom>
        </p:spPr>
      </p:pic>
      <p:sp>
        <p:nvSpPr>
          <p:cNvPr id="43" name="TextBox 42">
            <a:extLst>
              <a:ext uri="{FF2B5EF4-FFF2-40B4-BE49-F238E27FC236}">
                <a16:creationId xmlns:a16="http://schemas.microsoft.com/office/drawing/2014/main" id="{D93C255B-2195-EC67-2988-F912D18D0D7E}"/>
              </a:ext>
            </a:extLst>
          </p:cNvPr>
          <p:cNvSpPr txBox="1"/>
          <p:nvPr/>
        </p:nvSpPr>
        <p:spPr>
          <a:xfrm>
            <a:off x="6682292" y="1056149"/>
            <a:ext cx="2018501" cy="369332"/>
          </a:xfrm>
          <a:prstGeom prst="rect">
            <a:avLst/>
          </a:prstGeom>
          <a:solidFill>
            <a:srgbClr val="FFFF00"/>
          </a:solidFill>
        </p:spPr>
        <p:txBody>
          <a:bodyPr wrap="none" rtlCol="0">
            <a:spAutoFit/>
          </a:bodyPr>
          <a:lstStyle/>
          <a:p>
            <a:r>
              <a:rPr lang="en-US" dirty="0"/>
              <a:t>First Block of Grid</a:t>
            </a:r>
          </a:p>
        </p:txBody>
      </p:sp>
      <p:cxnSp>
        <p:nvCxnSpPr>
          <p:cNvPr id="45" name="Straight Arrow Connector 44">
            <a:extLst>
              <a:ext uri="{FF2B5EF4-FFF2-40B4-BE49-F238E27FC236}">
                <a16:creationId xmlns:a16="http://schemas.microsoft.com/office/drawing/2014/main" id="{E86C286D-A5F9-C45B-BC10-0D49A9561C2D}"/>
              </a:ext>
            </a:extLst>
          </p:cNvPr>
          <p:cNvCxnSpPr>
            <a:cxnSpLocks/>
          </p:cNvCxnSpPr>
          <p:nvPr/>
        </p:nvCxnSpPr>
        <p:spPr>
          <a:xfrm>
            <a:off x="6929250" y="1425481"/>
            <a:ext cx="0" cy="8783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A7CB686-3EF9-E97D-2BC4-BB70B1CA7BBB}"/>
              </a:ext>
            </a:extLst>
          </p:cNvPr>
          <p:cNvSpPr txBox="1"/>
          <p:nvPr/>
        </p:nvSpPr>
        <p:spPr>
          <a:xfrm>
            <a:off x="8706282" y="3987955"/>
            <a:ext cx="800219" cy="369332"/>
          </a:xfrm>
          <a:prstGeom prst="rect">
            <a:avLst/>
          </a:prstGeom>
          <a:solidFill>
            <a:srgbClr val="FFFF00"/>
          </a:solidFill>
        </p:spPr>
        <p:txBody>
          <a:bodyPr wrap="none" rtlCol="0">
            <a:spAutoFit/>
          </a:bodyPr>
          <a:lstStyle/>
          <a:p>
            <a:r>
              <a:rPr lang="en-US" dirty="0"/>
              <a:t>Origin</a:t>
            </a:r>
          </a:p>
        </p:txBody>
      </p:sp>
      <p:cxnSp>
        <p:nvCxnSpPr>
          <p:cNvPr id="48" name="Straight Arrow Connector 47">
            <a:extLst>
              <a:ext uri="{FF2B5EF4-FFF2-40B4-BE49-F238E27FC236}">
                <a16:creationId xmlns:a16="http://schemas.microsoft.com/office/drawing/2014/main" id="{F70A3CE6-8AE1-70F0-AD22-F4BA70ADB0A2}"/>
              </a:ext>
            </a:extLst>
          </p:cNvPr>
          <p:cNvCxnSpPr>
            <a:stCxn id="46" idx="1"/>
          </p:cNvCxnSpPr>
          <p:nvPr/>
        </p:nvCxnSpPr>
        <p:spPr>
          <a:xfrm flipH="1" flipV="1">
            <a:off x="8467105" y="3816996"/>
            <a:ext cx="239177" cy="35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1A3634F2-0B8E-B959-5FE0-7B06FF9AA147}"/>
              </a:ext>
            </a:extLst>
          </p:cNvPr>
          <p:cNvSpPr/>
          <p:nvPr/>
        </p:nvSpPr>
        <p:spPr>
          <a:xfrm>
            <a:off x="1448788" y="3182588"/>
            <a:ext cx="1270660" cy="551283"/>
          </a:xfrm>
          <a:prstGeom prst="rect">
            <a:avLst/>
          </a:prstGeom>
          <a:noFill/>
          <a:ln w="28575">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8745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7DF767-FEC1-A285-5F75-3526F7231D26}"/>
              </a:ext>
            </a:extLst>
          </p:cNvPr>
          <p:cNvPicPr>
            <a:picLocks noChangeAspect="1"/>
          </p:cNvPicPr>
          <p:nvPr/>
        </p:nvPicPr>
        <p:blipFill>
          <a:blip r:embed="rId2"/>
          <a:stretch>
            <a:fillRect/>
          </a:stretch>
        </p:blipFill>
        <p:spPr>
          <a:xfrm rot="5400000">
            <a:off x="6580043" y="1616728"/>
            <a:ext cx="3945960" cy="4281786"/>
          </a:xfrm>
          <a:prstGeom prst="rect">
            <a:avLst/>
          </a:prstGeom>
        </p:spPr>
      </p:pic>
      <p:sp>
        <p:nvSpPr>
          <p:cNvPr id="23" name="Rectangle 22">
            <a:extLst>
              <a:ext uri="{FF2B5EF4-FFF2-40B4-BE49-F238E27FC236}">
                <a16:creationId xmlns:a16="http://schemas.microsoft.com/office/drawing/2014/main" id="{946E3D57-EC59-FC6B-3508-027B68451DD2}"/>
              </a:ext>
            </a:extLst>
          </p:cNvPr>
          <p:cNvSpPr/>
          <p:nvPr/>
        </p:nvSpPr>
        <p:spPr>
          <a:xfrm>
            <a:off x="7469579" y="4738256"/>
            <a:ext cx="201880" cy="237505"/>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Motion planning code and algorithm explanation</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535875" y="1175872"/>
            <a:ext cx="5531989" cy="5094296"/>
          </a:xfrm>
        </p:spPr>
        <p:txBody>
          <a:bodyPr>
            <a:noAutofit/>
          </a:bodyPr>
          <a:lstStyle/>
          <a:p>
            <a:r>
              <a:rPr lang="en-US" sz="1800" dirty="0">
                <a:solidFill>
                  <a:srgbClr val="FF0000"/>
                </a:solidFill>
              </a:rPr>
              <a:t>A-star search Algorithm.</a:t>
            </a:r>
          </a:p>
          <a:p>
            <a:pPr marL="342900" indent="-342900">
              <a:buFont typeface="Arial" panose="020B0604020202020204" pitchFamily="34" charset="0"/>
              <a:buChar char="•"/>
            </a:pPr>
            <a:r>
              <a:rPr lang="en-US" sz="1800" dirty="0"/>
              <a:t>The A-star algorithm is searching algorithm used to find the shortest path between a start and the goal.</a:t>
            </a:r>
          </a:p>
          <a:p>
            <a:pPr marL="342900" indent="-342900">
              <a:buFont typeface="Arial" panose="020B0604020202020204" pitchFamily="34" charset="0"/>
              <a:buChar char="•"/>
            </a:pPr>
            <a:r>
              <a:rPr lang="en-US" sz="1800" dirty="0"/>
              <a:t>It is optimal algorithm, as it searches for shorter path. It finds the least cost outcome for the problem.</a:t>
            </a:r>
          </a:p>
          <a:p>
            <a:pPr marL="342900" indent="-342900">
              <a:buFont typeface="Arial" panose="020B0604020202020204" pitchFamily="34" charset="0"/>
              <a:buChar char="•"/>
            </a:pPr>
            <a:r>
              <a:rPr lang="en-US" sz="1800" dirty="0"/>
              <a:t>Important aspect of A* is </a:t>
            </a:r>
            <a:r>
              <a:rPr lang="en-US" sz="1800" dirty="0">
                <a:solidFill>
                  <a:srgbClr val="FF0000"/>
                </a:solidFill>
              </a:rPr>
              <a:t>f = g + h</a:t>
            </a:r>
          </a:p>
          <a:p>
            <a:pPr marL="342900" indent="-342900">
              <a:buFont typeface="Arial" panose="020B0604020202020204" pitchFamily="34" charset="0"/>
              <a:buChar char="•"/>
            </a:pPr>
            <a:r>
              <a:rPr lang="en-US" sz="1800" dirty="0">
                <a:solidFill>
                  <a:srgbClr val="FF0000"/>
                </a:solidFill>
              </a:rPr>
              <a:t>f</a:t>
            </a:r>
            <a:r>
              <a:rPr lang="en-US" sz="1800" dirty="0"/>
              <a:t> is the </a:t>
            </a:r>
            <a:r>
              <a:rPr lang="en-US" sz="1800" dirty="0">
                <a:solidFill>
                  <a:srgbClr val="FF0000"/>
                </a:solidFill>
              </a:rPr>
              <a:t>total cost </a:t>
            </a:r>
            <a:r>
              <a:rPr lang="en-US" sz="1800" dirty="0"/>
              <a:t>of the node and </a:t>
            </a:r>
            <a:r>
              <a:rPr lang="en-US" sz="1800" dirty="0">
                <a:solidFill>
                  <a:srgbClr val="FF0000"/>
                </a:solidFill>
              </a:rPr>
              <a:t>g</a:t>
            </a:r>
            <a:r>
              <a:rPr lang="en-US" sz="1800" dirty="0"/>
              <a:t> is the distance between the current node and the start node. </a:t>
            </a:r>
            <a:r>
              <a:rPr lang="en-US" sz="1800" dirty="0">
                <a:solidFill>
                  <a:srgbClr val="FF0000"/>
                </a:solidFill>
              </a:rPr>
              <a:t>h</a:t>
            </a:r>
            <a:r>
              <a:rPr lang="en-US" sz="1800" dirty="0"/>
              <a:t> is the heuristic - estimated distance from the current node to the end node.</a:t>
            </a:r>
          </a:p>
          <a:p>
            <a:pPr marL="342900" indent="-342900">
              <a:buFont typeface="Arial" panose="020B0604020202020204" pitchFamily="34" charset="0"/>
              <a:buChar char="•"/>
            </a:pPr>
            <a:r>
              <a:rPr lang="en-US" sz="1800" dirty="0">
                <a:solidFill>
                  <a:srgbClr val="FF0000"/>
                </a:solidFill>
              </a:rPr>
              <a:t>f</a:t>
            </a:r>
            <a:r>
              <a:rPr lang="en-US" sz="1800" dirty="0"/>
              <a:t> value for all the neighboring nodes is calculated and the node with </a:t>
            </a:r>
            <a:r>
              <a:rPr lang="en-US" sz="1800" dirty="0">
                <a:solidFill>
                  <a:srgbClr val="FF0000"/>
                </a:solidFill>
              </a:rPr>
              <a:t>minimum total cost </a:t>
            </a:r>
            <a:r>
              <a:rPr lang="en-US" sz="1800" dirty="0"/>
              <a:t>is selected.</a:t>
            </a:r>
          </a:p>
          <a:p>
            <a:pPr marL="342900" indent="-342900">
              <a:buFont typeface="Arial" panose="020B0604020202020204" pitchFamily="34" charset="0"/>
              <a:buChar char="•"/>
            </a:pPr>
            <a:r>
              <a:rPr lang="en-US" sz="1800" dirty="0"/>
              <a:t>Set of such minimum cost nodes make the optimal path in the A-Star Search. </a:t>
            </a:r>
          </a:p>
          <a:p>
            <a:pPr marL="457200" indent="-457200">
              <a:buFont typeface="+mj-lt"/>
              <a:buAutoNum type="arabicPeriod"/>
            </a:pPr>
            <a:endParaRPr lang="en-US" sz="1800" dirty="0"/>
          </a:p>
          <a:p>
            <a:pPr marL="457200" indent="-457200">
              <a:buFont typeface="+mj-lt"/>
              <a:buAutoNum type="arabicPeriod"/>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endParaRPr lang="en-US" sz="1800"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sp>
        <p:nvSpPr>
          <p:cNvPr id="7" name="TextBox 6">
            <a:extLst>
              <a:ext uri="{FF2B5EF4-FFF2-40B4-BE49-F238E27FC236}">
                <a16:creationId xmlns:a16="http://schemas.microsoft.com/office/drawing/2014/main" id="{95ABB748-FAB3-E6FE-F9EC-9E628AE9B5AF}"/>
              </a:ext>
            </a:extLst>
          </p:cNvPr>
          <p:cNvSpPr txBox="1"/>
          <p:nvPr/>
        </p:nvSpPr>
        <p:spPr>
          <a:xfrm>
            <a:off x="7763127" y="5844509"/>
            <a:ext cx="1479892" cy="369332"/>
          </a:xfrm>
          <a:prstGeom prst="rect">
            <a:avLst/>
          </a:prstGeom>
          <a:noFill/>
        </p:spPr>
        <p:txBody>
          <a:bodyPr wrap="none" rtlCol="0">
            <a:spAutoFit/>
          </a:bodyPr>
          <a:lstStyle/>
          <a:p>
            <a:r>
              <a:rPr lang="en-US" dirty="0"/>
              <a:t>Environment</a:t>
            </a:r>
          </a:p>
        </p:txBody>
      </p:sp>
      <p:cxnSp>
        <p:nvCxnSpPr>
          <p:cNvPr id="8" name="Straight Arrow Connector 7">
            <a:extLst>
              <a:ext uri="{FF2B5EF4-FFF2-40B4-BE49-F238E27FC236}">
                <a16:creationId xmlns:a16="http://schemas.microsoft.com/office/drawing/2014/main" id="{52F791FE-CB4D-1312-2E45-D9DF0D63982C}"/>
              </a:ext>
            </a:extLst>
          </p:cNvPr>
          <p:cNvCxnSpPr/>
          <p:nvPr/>
        </p:nvCxnSpPr>
        <p:spPr>
          <a:xfrm>
            <a:off x="7148945" y="2291938"/>
            <a:ext cx="49876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BB4DD8D-FDE7-9BFC-C81A-5678BDFF6CF9}"/>
              </a:ext>
            </a:extLst>
          </p:cNvPr>
          <p:cNvCxnSpPr/>
          <p:nvPr/>
        </p:nvCxnSpPr>
        <p:spPr>
          <a:xfrm>
            <a:off x="7600209" y="2398816"/>
            <a:ext cx="0" cy="25056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011AFE9-7AF0-AB51-BC2E-54A1F7B727F0}"/>
              </a:ext>
            </a:extLst>
          </p:cNvPr>
          <p:cNvSpPr txBox="1"/>
          <p:nvPr/>
        </p:nvSpPr>
        <p:spPr>
          <a:xfrm>
            <a:off x="6804925" y="5098355"/>
            <a:ext cx="1531188" cy="369332"/>
          </a:xfrm>
          <a:prstGeom prst="rect">
            <a:avLst/>
          </a:prstGeom>
          <a:solidFill>
            <a:schemeClr val="bg2">
              <a:lumMod val="75000"/>
            </a:schemeClr>
          </a:solidFill>
        </p:spPr>
        <p:txBody>
          <a:bodyPr wrap="none" rtlCol="0">
            <a:spAutoFit/>
          </a:bodyPr>
          <a:lstStyle/>
          <a:p>
            <a:r>
              <a:rPr lang="en-US" dirty="0"/>
              <a:t>Current node</a:t>
            </a:r>
          </a:p>
        </p:txBody>
      </p:sp>
      <p:sp>
        <p:nvSpPr>
          <p:cNvPr id="25" name="Rectangle 24">
            <a:extLst>
              <a:ext uri="{FF2B5EF4-FFF2-40B4-BE49-F238E27FC236}">
                <a16:creationId xmlns:a16="http://schemas.microsoft.com/office/drawing/2014/main" id="{F1FA486D-C7DB-3551-1326-5CA12E050FB7}"/>
              </a:ext>
            </a:extLst>
          </p:cNvPr>
          <p:cNvSpPr/>
          <p:nvPr/>
        </p:nvSpPr>
        <p:spPr>
          <a:xfrm>
            <a:off x="9393382" y="3429000"/>
            <a:ext cx="213756" cy="252351"/>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6BF6792-9ABC-1489-54A6-A267FD3BEE98}"/>
              </a:ext>
            </a:extLst>
          </p:cNvPr>
          <p:cNvSpPr txBox="1"/>
          <p:nvPr/>
        </p:nvSpPr>
        <p:spPr>
          <a:xfrm>
            <a:off x="9814537" y="3384992"/>
            <a:ext cx="671979" cy="369332"/>
          </a:xfrm>
          <a:prstGeom prst="rect">
            <a:avLst/>
          </a:prstGeom>
          <a:solidFill>
            <a:schemeClr val="bg2">
              <a:lumMod val="75000"/>
            </a:schemeClr>
          </a:solidFill>
          <a:ln>
            <a:solidFill>
              <a:srgbClr val="FFFF00"/>
            </a:solidFill>
          </a:ln>
        </p:spPr>
        <p:txBody>
          <a:bodyPr wrap="none" rtlCol="0">
            <a:spAutoFit/>
          </a:bodyPr>
          <a:lstStyle/>
          <a:p>
            <a:r>
              <a:rPr lang="en-US" dirty="0"/>
              <a:t>Goal</a:t>
            </a:r>
          </a:p>
        </p:txBody>
      </p:sp>
    </p:spTree>
    <p:extLst>
      <p:ext uri="{BB962C8B-B14F-4D97-AF65-F5344CB8AC3E}">
        <p14:creationId xmlns:p14="http://schemas.microsoft.com/office/powerpoint/2010/main" val="699569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Motion planning code and algorithm explanation</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535875" y="1175872"/>
            <a:ext cx="5531989" cy="5094296"/>
          </a:xfrm>
        </p:spPr>
        <p:txBody>
          <a:bodyPr>
            <a:noAutofit/>
          </a:bodyPr>
          <a:lstStyle/>
          <a:p>
            <a:r>
              <a:rPr lang="en-US" sz="1800" dirty="0">
                <a:solidFill>
                  <a:srgbClr val="FF0000"/>
                </a:solidFill>
              </a:rPr>
              <a:t>A-star search Algorithm.</a:t>
            </a:r>
          </a:p>
          <a:p>
            <a:pPr marL="342900" indent="-342900">
              <a:buFont typeface="Arial" panose="020B0604020202020204" pitchFamily="34" charset="0"/>
              <a:buChar char="•"/>
            </a:pPr>
            <a:r>
              <a:rPr lang="en-US" sz="1800" dirty="0"/>
              <a:t>Calculation of the heuristics –  Two methods Exact and approximate. For current problem, </a:t>
            </a:r>
            <a:r>
              <a:rPr lang="en-US" sz="1800" dirty="0">
                <a:solidFill>
                  <a:srgbClr val="FF0000"/>
                </a:solidFill>
              </a:rPr>
              <a:t>Manhattan Distance</a:t>
            </a:r>
            <a:r>
              <a:rPr lang="en-US" sz="1800" dirty="0"/>
              <a:t>, the approximate heuristics is selected to estimate distance from current node to goal node. As we have obstacles in the path. It is calculated by following formula.</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Manhattan distance, also known as taxicab distance or city block distance, is a measure of the distance between two points in a grid-based environment. It is calculated by following formula.</a:t>
            </a:r>
          </a:p>
          <a:p>
            <a:pPr marL="342900" indent="-342900">
              <a:buFont typeface="Arial" panose="020B0604020202020204" pitchFamily="34" charset="0"/>
              <a:buChar char="•"/>
            </a:pPr>
            <a:r>
              <a:rPr lang="en-US" sz="1800" dirty="0"/>
              <a:t>This heuristics can be used when we can move in 4 directions- Up, Down, Left, Right.</a:t>
            </a:r>
          </a:p>
          <a:p>
            <a:pPr marL="342900" indent="-342900">
              <a:buFont typeface="Arial" panose="020B0604020202020204" pitchFamily="34" charset="0"/>
              <a:buChar char="•"/>
            </a:pPr>
            <a:endParaRPr lang="en-US" sz="1800" dirty="0"/>
          </a:p>
          <a:p>
            <a:pPr marL="457200" indent="-457200">
              <a:buFont typeface="+mj-lt"/>
              <a:buAutoNum type="arabicPeriod"/>
            </a:pPr>
            <a:endParaRPr lang="en-US" sz="1800" dirty="0"/>
          </a:p>
          <a:p>
            <a:pPr marL="457200" indent="-457200">
              <a:buFont typeface="+mj-lt"/>
              <a:buAutoNum type="arabicPeriod"/>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endParaRPr lang="en-US" sz="1800"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pic>
        <p:nvPicPr>
          <p:cNvPr id="9" name="Picture 8">
            <a:extLst>
              <a:ext uri="{FF2B5EF4-FFF2-40B4-BE49-F238E27FC236}">
                <a16:creationId xmlns:a16="http://schemas.microsoft.com/office/drawing/2014/main" id="{F6BE8E81-3CFF-ACA1-632F-DB201F1EA598}"/>
              </a:ext>
            </a:extLst>
          </p:cNvPr>
          <p:cNvPicPr>
            <a:picLocks noChangeAspect="1"/>
          </p:cNvPicPr>
          <p:nvPr/>
        </p:nvPicPr>
        <p:blipFill>
          <a:blip r:embed="rId2"/>
          <a:stretch>
            <a:fillRect/>
          </a:stretch>
        </p:blipFill>
        <p:spPr>
          <a:xfrm>
            <a:off x="837597" y="3293475"/>
            <a:ext cx="2356866" cy="389799"/>
          </a:xfrm>
          <a:prstGeom prst="rect">
            <a:avLst/>
          </a:prstGeom>
        </p:spPr>
      </p:pic>
      <p:pic>
        <p:nvPicPr>
          <p:cNvPr id="13" name="Picture 12">
            <a:extLst>
              <a:ext uri="{FF2B5EF4-FFF2-40B4-BE49-F238E27FC236}">
                <a16:creationId xmlns:a16="http://schemas.microsoft.com/office/drawing/2014/main" id="{47B3F50F-3B89-DF44-B767-299FBCFC8069}"/>
              </a:ext>
            </a:extLst>
          </p:cNvPr>
          <p:cNvPicPr>
            <a:picLocks noChangeAspect="1"/>
          </p:cNvPicPr>
          <p:nvPr/>
        </p:nvPicPr>
        <p:blipFill>
          <a:blip r:embed="rId3"/>
          <a:stretch>
            <a:fillRect/>
          </a:stretch>
        </p:blipFill>
        <p:spPr>
          <a:xfrm>
            <a:off x="6584063" y="1747598"/>
            <a:ext cx="5180420" cy="3752602"/>
          </a:xfrm>
          <a:prstGeom prst="rect">
            <a:avLst/>
          </a:prstGeom>
        </p:spPr>
      </p:pic>
      <p:sp>
        <p:nvSpPr>
          <p:cNvPr id="15" name="TextBox 14">
            <a:extLst>
              <a:ext uri="{FF2B5EF4-FFF2-40B4-BE49-F238E27FC236}">
                <a16:creationId xmlns:a16="http://schemas.microsoft.com/office/drawing/2014/main" id="{703B4921-86ED-3EED-9CC6-26BB82131D58}"/>
              </a:ext>
            </a:extLst>
          </p:cNvPr>
          <p:cNvSpPr txBox="1"/>
          <p:nvPr/>
        </p:nvSpPr>
        <p:spPr>
          <a:xfrm>
            <a:off x="9419615" y="5637089"/>
            <a:ext cx="2236510" cy="369332"/>
          </a:xfrm>
          <a:prstGeom prst="rect">
            <a:avLst/>
          </a:prstGeom>
          <a:noFill/>
        </p:spPr>
        <p:txBody>
          <a:bodyPr wrap="none" rtlCol="0">
            <a:spAutoFit/>
          </a:bodyPr>
          <a:lstStyle/>
          <a:p>
            <a:r>
              <a:rPr lang="en-US" dirty="0">
                <a:solidFill>
                  <a:srgbClr val="FF0000"/>
                </a:solidFill>
              </a:rPr>
              <a:t>Manhattan Distance</a:t>
            </a:r>
          </a:p>
        </p:txBody>
      </p:sp>
      <p:sp>
        <p:nvSpPr>
          <p:cNvPr id="16" name="TextBox 15">
            <a:extLst>
              <a:ext uri="{FF2B5EF4-FFF2-40B4-BE49-F238E27FC236}">
                <a16:creationId xmlns:a16="http://schemas.microsoft.com/office/drawing/2014/main" id="{02EB9F10-2659-4E76-4D51-4249FE11A405}"/>
              </a:ext>
            </a:extLst>
          </p:cNvPr>
          <p:cNvSpPr txBox="1"/>
          <p:nvPr/>
        </p:nvSpPr>
        <p:spPr>
          <a:xfrm>
            <a:off x="6804900" y="5639986"/>
            <a:ext cx="2159566" cy="369332"/>
          </a:xfrm>
          <a:prstGeom prst="rect">
            <a:avLst/>
          </a:prstGeom>
          <a:noFill/>
        </p:spPr>
        <p:txBody>
          <a:bodyPr wrap="none" rtlCol="0">
            <a:spAutoFit/>
          </a:bodyPr>
          <a:lstStyle/>
          <a:p>
            <a:r>
              <a:rPr lang="en-US" dirty="0">
                <a:solidFill>
                  <a:schemeClr val="accent2">
                    <a:lumMod val="75000"/>
                    <a:lumOff val="25000"/>
                  </a:schemeClr>
                </a:solidFill>
              </a:rPr>
              <a:t>Euclidean Distance</a:t>
            </a:r>
          </a:p>
        </p:txBody>
      </p:sp>
      <p:cxnSp>
        <p:nvCxnSpPr>
          <p:cNvPr id="19" name="Straight Arrow Connector 18">
            <a:extLst>
              <a:ext uri="{FF2B5EF4-FFF2-40B4-BE49-F238E27FC236}">
                <a16:creationId xmlns:a16="http://schemas.microsoft.com/office/drawing/2014/main" id="{5A3DAE58-9A09-6D2E-2017-AB3EEFC0190A}"/>
              </a:ext>
            </a:extLst>
          </p:cNvPr>
          <p:cNvCxnSpPr>
            <a:cxnSpLocks/>
            <a:stCxn id="16" idx="0"/>
          </p:cNvCxnSpPr>
          <p:nvPr/>
        </p:nvCxnSpPr>
        <p:spPr>
          <a:xfrm flipV="1">
            <a:off x="7884683" y="4168239"/>
            <a:ext cx="356792" cy="14717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6A305F5-B35D-A52A-667D-BB1A3B2B8D45}"/>
              </a:ext>
            </a:extLst>
          </p:cNvPr>
          <p:cNvCxnSpPr>
            <a:cxnSpLocks/>
            <a:stCxn id="15" idx="0"/>
          </p:cNvCxnSpPr>
          <p:nvPr/>
        </p:nvCxnSpPr>
        <p:spPr>
          <a:xfrm flipH="1" flipV="1">
            <a:off x="9419615" y="3623899"/>
            <a:ext cx="1118255" cy="20131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786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Motion planning code and algorithm explanation</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535875" y="1175872"/>
            <a:ext cx="5531989" cy="5094296"/>
          </a:xfrm>
        </p:spPr>
        <p:txBody>
          <a:bodyPr>
            <a:noAutofit/>
          </a:bodyPr>
          <a:lstStyle/>
          <a:p>
            <a:r>
              <a:rPr lang="en-US" sz="1800" dirty="0">
                <a:solidFill>
                  <a:srgbClr val="FF0000"/>
                </a:solidFill>
              </a:rPr>
              <a:t>A-star search Code.</a:t>
            </a:r>
          </a:p>
          <a:p>
            <a:pPr marL="342900" indent="-342900">
              <a:buFont typeface="Arial" panose="020B0604020202020204" pitchFamily="34" charset="0"/>
              <a:buChar char="•"/>
            </a:pPr>
            <a:r>
              <a:rPr lang="en-US" sz="1800" dirty="0"/>
              <a:t>Heuristic calculation code (Manhattan distance)</a:t>
            </a:r>
          </a:p>
          <a:p>
            <a:endParaRPr lang="en-US" sz="1800" dirty="0"/>
          </a:p>
          <a:p>
            <a:pPr marL="342900" indent="-342900">
              <a:buFont typeface="Arial" panose="020B0604020202020204" pitchFamily="34" charset="0"/>
              <a:buChar char="•"/>
            </a:pPr>
            <a:endParaRPr lang="en-US" sz="1800" dirty="0"/>
          </a:p>
          <a:p>
            <a:pPr marL="457200" indent="-457200">
              <a:buFont typeface="+mj-lt"/>
              <a:buAutoNum type="arabicPeriod"/>
            </a:pPr>
            <a:endParaRPr lang="en-US" sz="1800" dirty="0"/>
          </a:p>
          <a:p>
            <a:pPr marL="457200" indent="-457200">
              <a:buFont typeface="Arial" panose="020B0604020202020204" pitchFamily="34" charset="0"/>
              <a:buChar char="•"/>
            </a:pPr>
            <a:r>
              <a:rPr lang="en-US" sz="1800" dirty="0"/>
              <a:t>Successor node generation</a:t>
            </a:r>
          </a:p>
          <a:p>
            <a:pPr marL="457200" indent="-457200">
              <a:buFont typeface="Arial" panose="020B0604020202020204" pitchFamily="34" charset="0"/>
              <a:buChar char="•"/>
            </a:pPr>
            <a:endParaRPr lang="en-US" sz="1800" dirty="0"/>
          </a:p>
          <a:p>
            <a:pPr marL="457200" indent="-457200">
              <a:buFont typeface="+mj-lt"/>
              <a:buAutoNum type="arabicPeriod"/>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endParaRPr lang="en-US" sz="1800"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pic>
        <p:nvPicPr>
          <p:cNvPr id="6" name="Picture 5">
            <a:extLst>
              <a:ext uri="{FF2B5EF4-FFF2-40B4-BE49-F238E27FC236}">
                <a16:creationId xmlns:a16="http://schemas.microsoft.com/office/drawing/2014/main" id="{B728CC54-B984-8E99-EAFE-6A7B63AD397C}"/>
              </a:ext>
            </a:extLst>
          </p:cNvPr>
          <p:cNvPicPr>
            <a:picLocks noChangeAspect="1"/>
          </p:cNvPicPr>
          <p:nvPr/>
        </p:nvPicPr>
        <p:blipFill>
          <a:blip r:embed="rId2"/>
          <a:stretch>
            <a:fillRect/>
          </a:stretch>
        </p:blipFill>
        <p:spPr>
          <a:xfrm>
            <a:off x="911634" y="1980541"/>
            <a:ext cx="4171390" cy="1163692"/>
          </a:xfrm>
          <a:prstGeom prst="rect">
            <a:avLst/>
          </a:prstGeom>
        </p:spPr>
      </p:pic>
      <p:pic>
        <p:nvPicPr>
          <p:cNvPr id="8" name="Picture 7">
            <a:extLst>
              <a:ext uri="{FF2B5EF4-FFF2-40B4-BE49-F238E27FC236}">
                <a16:creationId xmlns:a16="http://schemas.microsoft.com/office/drawing/2014/main" id="{EEEF622E-1F99-DD80-06DD-490B81882E26}"/>
              </a:ext>
            </a:extLst>
          </p:cNvPr>
          <p:cNvPicPr>
            <a:picLocks noChangeAspect="1"/>
          </p:cNvPicPr>
          <p:nvPr/>
        </p:nvPicPr>
        <p:blipFill>
          <a:blip r:embed="rId3"/>
          <a:stretch>
            <a:fillRect/>
          </a:stretch>
        </p:blipFill>
        <p:spPr>
          <a:xfrm>
            <a:off x="958708" y="3623899"/>
            <a:ext cx="4124316" cy="2325966"/>
          </a:xfrm>
          <a:prstGeom prst="rect">
            <a:avLst/>
          </a:prstGeom>
        </p:spPr>
      </p:pic>
    </p:spTree>
    <p:extLst>
      <p:ext uri="{BB962C8B-B14F-4D97-AF65-F5344CB8AC3E}">
        <p14:creationId xmlns:p14="http://schemas.microsoft.com/office/powerpoint/2010/main" val="852282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Motion planning code and algorithm explanation</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535875" y="1175872"/>
            <a:ext cx="10947564" cy="5094296"/>
          </a:xfrm>
        </p:spPr>
        <p:txBody>
          <a:bodyPr>
            <a:noAutofit/>
          </a:bodyPr>
          <a:lstStyle/>
          <a:p>
            <a:r>
              <a:rPr lang="en-US" sz="1800" dirty="0">
                <a:solidFill>
                  <a:srgbClr val="FF0000"/>
                </a:solidFill>
              </a:rPr>
              <a:t>A-star search Code.</a:t>
            </a:r>
          </a:p>
          <a:p>
            <a:pPr marL="342900" indent="-342900">
              <a:buFont typeface="Arial" panose="020B0604020202020204" pitchFamily="34" charset="0"/>
              <a:buChar char="•"/>
            </a:pPr>
            <a:r>
              <a:rPr lang="en-US" sz="1800" dirty="0"/>
              <a:t>A-Star function starts with these lines. This function can be replaced by another search algorithm as per requirement.</a:t>
            </a:r>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The f cost, g cost ang h cost is given by these lines.</a:t>
            </a:r>
          </a:p>
          <a:p>
            <a:pPr marL="342900" indent="-342900">
              <a:buFont typeface="Arial" panose="020B0604020202020204" pitchFamily="34" charset="0"/>
              <a:buChar char="•"/>
            </a:pPr>
            <a:endParaRPr lang="en-US" sz="1800" dirty="0"/>
          </a:p>
          <a:p>
            <a:endParaRPr lang="en-US" sz="1800" dirty="0"/>
          </a:p>
          <a:p>
            <a:pPr marL="342900" indent="-342900">
              <a:buFont typeface="Arial" panose="020B0604020202020204" pitchFamily="34" charset="0"/>
              <a:buChar char="•"/>
            </a:pPr>
            <a:endParaRPr lang="en-US" sz="1800" dirty="0"/>
          </a:p>
          <a:p>
            <a:pPr marL="457200" indent="-457200">
              <a:buFont typeface="+mj-lt"/>
              <a:buAutoNum type="arabicPeriod"/>
            </a:pPr>
            <a:endParaRPr lang="en-US" sz="1800" dirty="0"/>
          </a:p>
          <a:p>
            <a:pPr marL="457200" indent="-457200">
              <a:buFont typeface="Arial" panose="020B0604020202020204" pitchFamily="34" charset="0"/>
              <a:buChar char="•"/>
            </a:pPr>
            <a:endParaRPr lang="en-US" sz="1800" dirty="0"/>
          </a:p>
          <a:p>
            <a:pPr marL="457200" indent="-457200">
              <a:buFont typeface="+mj-lt"/>
              <a:buAutoNum type="arabicPeriod"/>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endParaRPr lang="en-US" sz="1800"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pic>
        <p:nvPicPr>
          <p:cNvPr id="7" name="Picture 6">
            <a:extLst>
              <a:ext uri="{FF2B5EF4-FFF2-40B4-BE49-F238E27FC236}">
                <a16:creationId xmlns:a16="http://schemas.microsoft.com/office/drawing/2014/main" id="{F5623CF0-0EA9-E6C2-F40C-F14BF7CA48D6}"/>
              </a:ext>
            </a:extLst>
          </p:cNvPr>
          <p:cNvPicPr>
            <a:picLocks noChangeAspect="1"/>
          </p:cNvPicPr>
          <p:nvPr/>
        </p:nvPicPr>
        <p:blipFill>
          <a:blip r:embed="rId2"/>
          <a:stretch>
            <a:fillRect/>
          </a:stretch>
        </p:blipFill>
        <p:spPr>
          <a:xfrm>
            <a:off x="898697" y="2327097"/>
            <a:ext cx="3942434" cy="1314145"/>
          </a:xfrm>
          <a:prstGeom prst="rect">
            <a:avLst/>
          </a:prstGeom>
        </p:spPr>
      </p:pic>
      <p:pic>
        <p:nvPicPr>
          <p:cNvPr id="10" name="Picture 9">
            <a:extLst>
              <a:ext uri="{FF2B5EF4-FFF2-40B4-BE49-F238E27FC236}">
                <a16:creationId xmlns:a16="http://schemas.microsoft.com/office/drawing/2014/main" id="{F8DCF7C6-C2AD-16C0-2FA3-99D1AB4F322A}"/>
              </a:ext>
            </a:extLst>
          </p:cNvPr>
          <p:cNvPicPr>
            <a:picLocks noChangeAspect="1"/>
          </p:cNvPicPr>
          <p:nvPr/>
        </p:nvPicPr>
        <p:blipFill>
          <a:blip r:embed="rId3"/>
          <a:stretch>
            <a:fillRect/>
          </a:stretch>
        </p:blipFill>
        <p:spPr>
          <a:xfrm>
            <a:off x="898697" y="4227545"/>
            <a:ext cx="7342681" cy="1632709"/>
          </a:xfrm>
          <a:prstGeom prst="rect">
            <a:avLst/>
          </a:prstGeom>
        </p:spPr>
      </p:pic>
      <p:sp>
        <p:nvSpPr>
          <p:cNvPr id="11" name="TextBox 10">
            <a:extLst>
              <a:ext uri="{FF2B5EF4-FFF2-40B4-BE49-F238E27FC236}">
                <a16:creationId xmlns:a16="http://schemas.microsoft.com/office/drawing/2014/main" id="{919E7EA9-6141-D41E-631D-5D8E6FF536FD}"/>
              </a:ext>
            </a:extLst>
          </p:cNvPr>
          <p:cNvSpPr txBox="1"/>
          <p:nvPr/>
        </p:nvSpPr>
        <p:spPr>
          <a:xfrm>
            <a:off x="2428278" y="6078962"/>
            <a:ext cx="2954655" cy="369332"/>
          </a:xfrm>
          <a:prstGeom prst="rect">
            <a:avLst/>
          </a:prstGeom>
          <a:noFill/>
        </p:spPr>
        <p:txBody>
          <a:bodyPr wrap="none" rtlCol="0">
            <a:spAutoFit/>
          </a:bodyPr>
          <a:lstStyle/>
          <a:p>
            <a:r>
              <a:rPr lang="en-US" dirty="0"/>
              <a:t>f     =      g           +            h</a:t>
            </a:r>
          </a:p>
        </p:txBody>
      </p:sp>
      <p:sp>
        <p:nvSpPr>
          <p:cNvPr id="14" name="Rectangle 13">
            <a:extLst>
              <a:ext uri="{FF2B5EF4-FFF2-40B4-BE49-F238E27FC236}">
                <a16:creationId xmlns:a16="http://schemas.microsoft.com/office/drawing/2014/main" id="{7A8F0312-9219-B029-E611-EAF30D7FD006}"/>
              </a:ext>
            </a:extLst>
          </p:cNvPr>
          <p:cNvSpPr/>
          <p:nvPr/>
        </p:nvSpPr>
        <p:spPr>
          <a:xfrm>
            <a:off x="1793174" y="5043899"/>
            <a:ext cx="4726379" cy="335619"/>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D95275F-18DD-173E-E6D7-E2A5D5302C49}"/>
              </a:ext>
            </a:extLst>
          </p:cNvPr>
          <p:cNvCxnSpPr>
            <a:cxnSpLocks/>
          </p:cNvCxnSpPr>
          <p:nvPr/>
        </p:nvCxnSpPr>
        <p:spPr>
          <a:xfrm flipH="1" flipV="1">
            <a:off x="2428278" y="5272640"/>
            <a:ext cx="89291" cy="830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3B6DE8E-D8F6-B617-8A91-A04D9393D681}"/>
              </a:ext>
            </a:extLst>
          </p:cNvPr>
          <p:cNvCxnSpPr>
            <a:cxnSpLocks/>
          </p:cNvCxnSpPr>
          <p:nvPr/>
        </p:nvCxnSpPr>
        <p:spPr>
          <a:xfrm flipV="1">
            <a:off x="3467595" y="5272640"/>
            <a:ext cx="0" cy="830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BEF3CD5-ABE9-9748-261D-D08E10835730}"/>
              </a:ext>
            </a:extLst>
          </p:cNvPr>
          <p:cNvCxnSpPr>
            <a:cxnSpLocks/>
          </p:cNvCxnSpPr>
          <p:nvPr/>
        </p:nvCxnSpPr>
        <p:spPr>
          <a:xfrm flipV="1">
            <a:off x="5165766" y="5379518"/>
            <a:ext cx="0" cy="7231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484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Motion planning code and algorithm explanation</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535875" y="1175872"/>
            <a:ext cx="10947564" cy="5094296"/>
          </a:xfrm>
        </p:spPr>
        <p:txBody>
          <a:bodyPr>
            <a:noAutofit/>
          </a:bodyPr>
          <a:lstStyle/>
          <a:p>
            <a:r>
              <a:rPr lang="en-US" sz="1800" dirty="0">
                <a:solidFill>
                  <a:srgbClr val="FF0000"/>
                </a:solidFill>
              </a:rPr>
              <a:t>Spline fit for smoothening of A star path.</a:t>
            </a:r>
          </a:p>
          <a:p>
            <a:pPr marL="342900" indent="-342900">
              <a:buFont typeface="Arial" panose="020B0604020202020204" pitchFamily="34" charset="0"/>
              <a:buChar char="•"/>
            </a:pPr>
            <a:r>
              <a:rPr lang="en-US" sz="1800" dirty="0"/>
              <a:t>The path obtained by the A-star search have sharp curves, it is made rounder for smoother turns using spline fit. Change “</a:t>
            </a:r>
            <a:r>
              <a:rPr lang="en-US" sz="1800" dirty="0" err="1">
                <a:solidFill>
                  <a:srgbClr val="FF0000"/>
                </a:solidFill>
              </a:rPr>
              <a:t>num_points_between</a:t>
            </a:r>
            <a:r>
              <a:rPr lang="en-US" sz="1800" dirty="0"/>
              <a:t>” and “</a:t>
            </a:r>
            <a:r>
              <a:rPr lang="en-US" sz="1800" dirty="0">
                <a:solidFill>
                  <a:srgbClr val="FF0000"/>
                </a:solidFill>
              </a:rPr>
              <a:t>s</a:t>
            </a:r>
            <a:r>
              <a:rPr lang="en-US" sz="1800" dirty="0"/>
              <a:t>” to change degree of curvature. Red dots in the image are coordinates given by the A-star search and blue line is spline fit.</a:t>
            </a:r>
          </a:p>
          <a:p>
            <a:pPr marL="342900" indent="-342900">
              <a:buFont typeface="Arial" panose="020B0604020202020204" pitchFamily="34" charset="0"/>
              <a:buChar char="•"/>
            </a:pPr>
            <a:endParaRPr lang="en-US" sz="1800" dirty="0"/>
          </a:p>
          <a:p>
            <a:endParaRPr lang="en-US" sz="1800" dirty="0"/>
          </a:p>
          <a:p>
            <a:pPr marL="342900" indent="-342900">
              <a:buFont typeface="Arial" panose="020B0604020202020204" pitchFamily="34" charset="0"/>
              <a:buChar char="•"/>
            </a:pPr>
            <a:endParaRPr lang="en-US" sz="1800" dirty="0"/>
          </a:p>
          <a:p>
            <a:pPr marL="457200" indent="-4572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endParaRPr lang="en-US" sz="1800"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pic>
        <p:nvPicPr>
          <p:cNvPr id="6" name="Picture 5" descr="A graph of a line graph&#10;&#10;Description automatically generated">
            <a:extLst>
              <a:ext uri="{FF2B5EF4-FFF2-40B4-BE49-F238E27FC236}">
                <a16:creationId xmlns:a16="http://schemas.microsoft.com/office/drawing/2014/main" id="{B9F3D0D9-E561-2D6C-C356-D0153CA12651}"/>
              </a:ext>
            </a:extLst>
          </p:cNvPr>
          <p:cNvPicPr>
            <a:picLocks noChangeAspect="1"/>
          </p:cNvPicPr>
          <p:nvPr/>
        </p:nvPicPr>
        <p:blipFill>
          <a:blip r:embed="rId2"/>
          <a:stretch>
            <a:fillRect/>
          </a:stretch>
        </p:blipFill>
        <p:spPr>
          <a:xfrm>
            <a:off x="7645075" y="2861952"/>
            <a:ext cx="4128582" cy="3265715"/>
          </a:xfrm>
          <a:prstGeom prst="rect">
            <a:avLst/>
          </a:prstGeom>
        </p:spPr>
      </p:pic>
      <p:pic>
        <p:nvPicPr>
          <p:cNvPr id="9" name="Picture 8">
            <a:extLst>
              <a:ext uri="{FF2B5EF4-FFF2-40B4-BE49-F238E27FC236}">
                <a16:creationId xmlns:a16="http://schemas.microsoft.com/office/drawing/2014/main" id="{F01D5D5E-1650-84CC-A832-E5388142DF76}"/>
              </a:ext>
            </a:extLst>
          </p:cNvPr>
          <p:cNvPicPr>
            <a:picLocks noChangeAspect="1"/>
          </p:cNvPicPr>
          <p:nvPr/>
        </p:nvPicPr>
        <p:blipFill>
          <a:blip r:embed="rId3"/>
          <a:stretch>
            <a:fillRect/>
          </a:stretch>
        </p:blipFill>
        <p:spPr>
          <a:xfrm>
            <a:off x="738235" y="2861952"/>
            <a:ext cx="6545817" cy="3265715"/>
          </a:xfrm>
          <a:prstGeom prst="rect">
            <a:avLst/>
          </a:prstGeom>
        </p:spPr>
      </p:pic>
      <p:sp>
        <p:nvSpPr>
          <p:cNvPr id="12" name="Rectangle 11">
            <a:extLst>
              <a:ext uri="{FF2B5EF4-FFF2-40B4-BE49-F238E27FC236}">
                <a16:creationId xmlns:a16="http://schemas.microsoft.com/office/drawing/2014/main" id="{2DD180CA-9564-0243-92C9-D31E2023FF5F}"/>
              </a:ext>
            </a:extLst>
          </p:cNvPr>
          <p:cNvSpPr/>
          <p:nvPr/>
        </p:nvSpPr>
        <p:spPr>
          <a:xfrm>
            <a:off x="738235" y="4370119"/>
            <a:ext cx="1874336" cy="225632"/>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1F67E09-CB02-C45B-79D0-8AFD0AD332EC}"/>
              </a:ext>
            </a:extLst>
          </p:cNvPr>
          <p:cNvSpPr/>
          <p:nvPr/>
        </p:nvSpPr>
        <p:spPr>
          <a:xfrm>
            <a:off x="3598223" y="5486400"/>
            <a:ext cx="641268" cy="285008"/>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9690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Motion planning code and algorithm explanation</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535875" y="1175872"/>
            <a:ext cx="7740676" cy="5094296"/>
          </a:xfrm>
        </p:spPr>
        <p:txBody>
          <a:bodyPr>
            <a:noAutofit/>
          </a:bodyPr>
          <a:lstStyle/>
          <a:p>
            <a:r>
              <a:rPr lang="en-US" sz="1600" dirty="0">
                <a:solidFill>
                  <a:srgbClr val="FF0000"/>
                </a:solidFill>
              </a:rPr>
              <a:t>Pioneer 3-DX movement using “Pure Pursuit” algorithm.</a:t>
            </a:r>
          </a:p>
          <a:p>
            <a:pPr marL="342900" indent="-342900">
              <a:buFont typeface="Arial" panose="020B0604020202020204" pitchFamily="34" charset="0"/>
              <a:buChar char="•"/>
            </a:pPr>
            <a:r>
              <a:rPr lang="en-US" sz="1600" dirty="0"/>
              <a:t>Pioneer 3-DX moves on the A-star search and spline fit curve using the “</a:t>
            </a:r>
            <a:r>
              <a:rPr lang="en-US" sz="1600" dirty="0">
                <a:solidFill>
                  <a:srgbClr val="FF0000"/>
                </a:solidFill>
              </a:rPr>
              <a:t>Pure pursuit</a:t>
            </a:r>
            <a:r>
              <a:rPr lang="en-US" sz="1600" dirty="0"/>
              <a:t>”  algorithm .</a:t>
            </a:r>
          </a:p>
          <a:p>
            <a:pPr marL="342900" indent="-342900">
              <a:buFont typeface="Arial" panose="020B0604020202020204" pitchFamily="34" charset="0"/>
              <a:buChar char="•"/>
            </a:pPr>
            <a:r>
              <a:rPr lang="en-US" sz="1600" dirty="0"/>
              <a:t>“</a:t>
            </a:r>
            <a:r>
              <a:rPr lang="en-US" sz="1600" dirty="0">
                <a:solidFill>
                  <a:srgbClr val="FF0000"/>
                </a:solidFill>
              </a:rPr>
              <a:t>Pure pursuit</a:t>
            </a:r>
            <a:r>
              <a:rPr lang="en-US" sz="1600" dirty="0"/>
              <a:t>” is designed to allow a vehicle to follow a desired path by continuously adjusting its steering angle based on the current state and the path geometry.</a:t>
            </a:r>
          </a:p>
          <a:p>
            <a:pPr marL="342900" indent="-342900">
              <a:buFont typeface="Arial" panose="020B0604020202020204" pitchFamily="34" charset="0"/>
              <a:buChar char="•"/>
            </a:pPr>
            <a:r>
              <a:rPr lang="en-US" sz="1600" dirty="0"/>
              <a:t>Path Representation: Desired path represented as waypoints or smooth curve. These points are the output given by the spline fit.</a:t>
            </a:r>
          </a:p>
          <a:p>
            <a:pPr marL="342900" indent="-342900">
              <a:buFont typeface="Arial" panose="020B0604020202020204" pitchFamily="34" charset="0"/>
              <a:buChar char="•"/>
            </a:pPr>
            <a:r>
              <a:rPr lang="en-US" sz="1600" dirty="0"/>
              <a:t>Lookahead Distance: Defines how far ahead vehicle looks along desired path, influencing steering adjustments.</a:t>
            </a:r>
          </a:p>
          <a:p>
            <a:pPr marL="342900" indent="-342900">
              <a:buFont typeface="Arial" panose="020B0604020202020204" pitchFamily="34" charset="0"/>
              <a:buChar char="•"/>
            </a:pPr>
            <a:r>
              <a:rPr lang="en-US" sz="1600" dirty="0"/>
              <a:t>Finding the Target Point: Vehicle calculates target point based on current position and orientation.</a:t>
            </a:r>
          </a:p>
          <a:p>
            <a:pPr marL="342900" indent="-342900">
              <a:buFont typeface="Arial" panose="020B0604020202020204" pitchFamily="34" charset="0"/>
              <a:buChar char="•"/>
            </a:pPr>
            <a:r>
              <a:rPr lang="en-US" sz="1600" dirty="0"/>
              <a:t>Steering Angle Calculation: Calculate steering angle to move towards target point.</a:t>
            </a:r>
          </a:p>
          <a:p>
            <a:pPr marL="342900" indent="-342900">
              <a:buFont typeface="Arial" panose="020B0604020202020204" pitchFamily="34" charset="0"/>
              <a:buChar char="•"/>
            </a:pPr>
            <a:r>
              <a:rPr lang="en-US" sz="1600" dirty="0"/>
              <a:t>Control Action: Vehicle adjusts steering angle to move towards target point.</a:t>
            </a:r>
          </a:p>
          <a:p>
            <a:pPr marL="342900" indent="-342900">
              <a:buFont typeface="Arial" panose="020B0604020202020204" pitchFamily="34" charset="0"/>
              <a:buChar char="•"/>
            </a:pPr>
            <a:r>
              <a:rPr lang="en-US" sz="1600" dirty="0"/>
              <a:t>Iterative Process: Continuously repeat process as vehicle moves along path.</a:t>
            </a:r>
          </a:p>
          <a:p>
            <a:endParaRPr lang="en-US" sz="1600" dirty="0"/>
          </a:p>
          <a:p>
            <a:pPr marL="342900" indent="-342900">
              <a:buFont typeface="Arial" panose="020B0604020202020204" pitchFamily="34" charset="0"/>
              <a:buChar char="•"/>
            </a:pPr>
            <a:endParaRPr lang="en-US" sz="1600" dirty="0"/>
          </a:p>
          <a:p>
            <a:pPr marL="457200" indent="-4572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pic>
        <p:nvPicPr>
          <p:cNvPr id="7" name="Picture 6">
            <a:extLst>
              <a:ext uri="{FF2B5EF4-FFF2-40B4-BE49-F238E27FC236}">
                <a16:creationId xmlns:a16="http://schemas.microsoft.com/office/drawing/2014/main" id="{88D436C0-0210-1A23-F6B0-B6381B29552E}"/>
              </a:ext>
            </a:extLst>
          </p:cNvPr>
          <p:cNvPicPr>
            <a:picLocks noChangeAspect="1"/>
          </p:cNvPicPr>
          <p:nvPr/>
        </p:nvPicPr>
        <p:blipFill>
          <a:blip r:embed="rId2"/>
          <a:stretch>
            <a:fillRect/>
          </a:stretch>
        </p:blipFill>
        <p:spPr>
          <a:xfrm>
            <a:off x="8372104" y="1175872"/>
            <a:ext cx="3396343" cy="1063236"/>
          </a:xfrm>
          <a:prstGeom prst="rect">
            <a:avLst/>
          </a:prstGeom>
        </p:spPr>
      </p:pic>
      <p:pic>
        <p:nvPicPr>
          <p:cNvPr id="10" name="Picture 9">
            <a:extLst>
              <a:ext uri="{FF2B5EF4-FFF2-40B4-BE49-F238E27FC236}">
                <a16:creationId xmlns:a16="http://schemas.microsoft.com/office/drawing/2014/main" id="{B4F327C2-B764-84E8-C49E-737DBFB72D23}"/>
              </a:ext>
            </a:extLst>
          </p:cNvPr>
          <p:cNvPicPr>
            <a:picLocks noChangeAspect="1"/>
          </p:cNvPicPr>
          <p:nvPr/>
        </p:nvPicPr>
        <p:blipFill>
          <a:blip r:embed="rId3"/>
          <a:stretch>
            <a:fillRect/>
          </a:stretch>
        </p:blipFill>
        <p:spPr>
          <a:xfrm>
            <a:off x="8372104" y="2413862"/>
            <a:ext cx="3528926" cy="1147285"/>
          </a:xfrm>
          <a:prstGeom prst="rect">
            <a:avLst/>
          </a:prstGeom>
        </p:spPr>
      </p:pic>
      <p:pic>
        <p:nvPicPr>
          <p:cNvPr id="13" name="Picture 12">
            <a:extLst>
              <a:ext uri="{FF2B5EF4-FFF2-40B4-BE49-F238E27FC236}">
                <a16:creationId xmlns:a16="http://schemas.microsoft.com/office/drawing/2014/main" id="{9326525B-A7BF-0044-131B-6493A341A625}"/>
              </a:ext>
            </a:extLst>
          </p:cNvPr>
          <p:cNvPicPr>
            <a:picLocks noChangeAspect="1"/>
          </p:cNvPicPr>
          <p:nvPr/>
        </p:nvPicPr>
        <p:blipFill>
          <a:blip r:embed="rId4"/>
          <a:stretch>
            <a:fillRect/>
          </a:stretch>
        </p:blipFill>
        <p:spPr>
          <a:xfrm>
            <a:off x="8424500" y="3842081"/>
            <a:ext cx="3476530" cy="696326"/>
          </a:xfrm>
          <a:prstGeom prst="rect">
            <a:avLst/>
          </a:prstGeom>
        </p:spPr>
      </p:pic>
    </p:spTree>
    <p:extLst>
      <p:ext uri="{BB962C8B-B14F-4D97-AF65-F5344CB8AC3E}">
        <p14:creationId xmlns:p14="http://schemas.microsoft.com/office/powerpoint/2010/main" val="163705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Motion planning code and algorithm explanation</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535874" y="1175872"/>
            <a:ext cx="11048999" cy="5094296"/>
          </a:xfrm>
        </p:spPr>
        <p:txBody>
          <a:bodyPr>
            <a:noAutofit/>
          </a:bodyPr>
          <a:lstStyle/>
          <a:p>
            <a:r>
              <a:rPr lang="en-US" sz="1600" dirty="0">
                <a:solidFill>
                  <a:srgbClr val="FF0000"/>
                </a:solidFill>
              </a:rPr>
              <a:t>Pioneer 3-DX movement using pure “Pure Pursuit” code explanation.</a:t>
            </a:r>
          </a:p>
          <a:p>
            <a:pPr marL="342900" indent="-342900">
              <a:buFont typeface="Arial" panose="020B0604020202020204" pitchFamily="34" charset="0"/>
              <a:buChar char="•"/>
            </a:pPr>
            <a:r>
              <a:rPr lang="en-US" sz="1600" dirty="0"/>
              <a:t>Following code establishes connection between CoppeliaSim and Python to execute A-star, spline fit on Pioneer 3-DX using pure pursuit.</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This code obtains robot handles and motor handles from the CoppeliaSim for execution of python code.</a:t>
            </a:r>
          </a:p>
          <a:p>
            <a:pPr marL="342900" indent="-342900">
              <a:buFont typeface="Arial" panose="020B0604020202020204" pitchFamily="34" charset="0"/>
              <a:buChar char="•"/>
            </a:pPr>
            <a:endParaRPr lang="en-US" sz="1600" dirty="0"/>
          </a:p>
          <a:p>
            <a:endParaRPr lang="en-US" sz="1600" dirty="0"/>
          </a:p>
          <a:p>
            <a:pPr marL="342900" indent="-342900">
              <a:buFont typeface="Arial" panose="020B0604020202020204" pitchFamily="34" charset="0"/>
              <a:buChar char="•"/>
            </a:pPr>
            <a:endParaRPr lang="en-US" sz="1600" dirty="0"/>
          </a:p>
          <a:p>
            <a:pPr marL="457200" indent="-4572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pic>
        <p:nvPicPr>
          <p:cNvPr id="6" name="Picture 5">
            <a:extLst>
              <a:ext uri="{FF2B5EF4-FFF2-40B4-BE49-F238E27FC236}">
                <a16:creationId xmlns:a16="http://schemas.microsoft.com/office/drawing/2014/main" id="{F50FB1EF-EB3F-6A1C-0F5E-8706E0E32733}"/>
              </a:ext>
            </a:extLst>
          </p:cNvPr>
          <p:cNvPicPr>
            <a:picLocks noChangeAspect="1"/>
          </p:cNvPicPr>
          <p:nvPr/>
        </p:nvPicPr>
        <p:blipFill>
          <a:blip r:embed="rId2"/>
          <a:stretch>
            <a:fillRect/>
          </a:stretch>
        </p:blipFill>
        <p:spPr>
          <a:xfrm>
            <a:off x="880258" y="2099882"/>
            <a:ext cx="5607338" cy="2438525"/>
          </a:xfrm>
          <a:prstGeom prst="rect">
            <a:avLst/>
          </a:prstGeom>
        </p:spPr>
      </p:pic>
      <p:sp>
        <p:nvSpPr>
          <p:cNvPr id="8" name="Rectangle 7">
            <a:extLst>
              <a:ext uri="{FF2B5EF4-FFF2-40B4-BE49-F238E27FC236}">
                <a16:creationId xmlns:a16="http://schemas.microsoft.com/office/drawing/2014/main" id="{42DE22BF-F963-1682-AA85-85C0B98EA095}"/>
              </a:ext>
            </a:extLst>
          </p:cNvPr>
          <p:cNvSpPr/>
          <p:nvPr/>
        </p:nvSpPr>
        <p:spPr>
          <a:xfrm>
            <a:off x="880258" y="3123210"/>
            <a:ext cx="4831773" cy="570016"/>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3012DC7-483A-9EA5-ACDB-49585FE05F6C}"/>
              </a:ext>
            </a:extLst>
          </p:cNvPr>
          <p:cNvPicPr>
            <a:picLocks noChangeAspect="1"/>
          </p:cNvPicPr>
          <p:nvPr/>
        </p:nvPicPr>
        <p:blipFill>
          <a:blip r:embed="rId3"/>
          <a:stretch>
            <a:fillRect/>
          </a:stretch>
        </p:blipFill>
        <p:spPr>
          <a:xfrm>
            <a:off x="880258" y="5271682"/>
            <a:ext cx="8706297" cy="933498"/>
          </a:xfrm>
          <a:prstGeom prst="rect">
            <a:avLst/>
          </a:prstGeom>
        </p:spPr>
      </p:pic>
    </p:spTree>
    <p:extLst>
      <p:ext uri="{BB962C8B-B14F-4D97-AF65-F5344CB8AC3E}">
        <p14:creationId xmlns:p14="http://schemas.microsoft.com/office/powerpoint/2010/main" val="2930609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Introduction</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571500" y="1104618"/>
            <a:ext cx="11049000" cy="505618"/>
          </a:xfrm>
        </p:spPr>
        <p:txBody>
          <a:bodyPr/>
          <a:lstStyle/>
          <a:p>
            <a:r>
              <a:rPr lang="en-US" sz="2400" dirty="0">
                <a:solidFill>
                  <a:srgbClr val="FF0000"/>
                </a:solidFill>
              </a:rPr>
              <a:t>Elements of autonomous motion planning</a:t>
            </a:r>
          </a:p>
          <a:p>
            <a:endParaRPr lang="en-US"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sp>
        <p:nvSpPr>
          <p:cNvPr id="5" name="Oval 4">
            <a:extLst>
              <a:ext uri="{FF2B5EF4-FFF2-40B4-BE49-F238E27FC236}">
                <a16:creationId xmlns:a16="http://schemas.microsoft.com/office/drawing/2014/main" id="{7EF34B68-2CC8-E509-29F3-EB82F231F4DA}"/>
              </a:ext>
            </a:extLst>
          </p:cNvPr>
          <p:cNvSpPr/>
          <p:nvPr/>
        </p:nvSpPr>
        <p:spPr>
          <a:xfrm>
            <a:off x="5238007" y="3215250"/>
            <a:ext cx="1715985" cy="1692022"/>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2663861-307E-49E8-C790-7EDDAC6E2D7C}"/>
              </a:ext>
            </a:extLst>
          </p:cNvPr>
          <p:cNvSpPr/>
          <p:nvPr/>
        </p:nvSpPr>
        <p:spPr>
          <a:xfrm>
            <a:off x="5435439" y="1846263"/>
            <a:ext cx="1321117" cy="961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Path planning</a:t>
            </a:r>
          </a:p>
        </p:txBody>
      </p:sp>
      <p:sp>
        <p:nvSpPr>
          <p:cNvPr id="7" name="Rectangle 6">
            <a:extLst>
              <a:ext uri="{FF2B5EF4-FFF2-40B4-BE49-F238E27FC236}">
                <a16:creationId xmlns:a16="http://schemas.microsoft.com/office/drawing/2014/main" id="{90F58FB5-5D7D-B391-9ED1-0591995C5BBC}"/>
              </a:ext>
            </a:extLst>
          </p:cNvPr>
          <p:cNvSpPr/>
          <p:nvPr/>
        </p:nvSpPr>
        <p:spPr>
          <a:xfrm>
            <a:off x="7344145" y="2327214"/>
            <a:ext cx="1621720" cy="961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Map Representation</a:t>
            </a:r>
          </a:p>
        </p:txBody>
      </p:sp>
      <p:sp>
        <p:nvSpPr>
          <p:cNvPr id="8" name="Rectangle 7">
            <a:extLst>
              <a:ext uri="{FF2B5EF4-FFF2-40B4-BE49-F238E27FC236}">
                <a16:creationId xmlns:a16="http://schemas.microsoft.com/office/drawing/2014/main" id="{F67D7B03-05D4-6810-8C5D-D247E31CAD16}"/>
              </a:ext>
            </a:extLst>
          </p:cNvPr>
          <p:cNvSpPr/>
          <p:nvPr/>
        </p:nvSpPr>
        <p:spPr>
          <a:xfrm>
            <a:off x="7845398" y="3580310"/>
            <a:ext cx="1318592" cy="961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Localization</a:t>
            </a:r>
          </a:p>
        </p:txBody>
      </p:sp>
      <p:sp>
        <p:nvSpPr>
          <p:cNvPr id="9" name="Rectangle 8">
            <a:extLst>
              <a:ext uri="{FF2B5EF4-FFF2-40B4-BE49-F238E27FC236}">
                <a16:creationId xmlns:a16="http://schemas.microsoft.com/office/drawing/2014/main" id="{4F0DCAC3-C4D1-C23A-06A0-B723E35C785A}"/>
              </a:ext>
            </a:extLst>
          </p:cNvPr>
          <p:cNvSpPr/>
          <p:nvPr/>
        </p:nvSpPr>
        <p:spPr>
          <a:xfrm>
            <a:off x="5435439" y="5254232"/>
            <a:ext cx="1321117" cy="961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Trajectory generation</a:t>
            </a:r>
          </a:p>
        </p:txBody>
      </p:sp>
      <p:sp>
        <p:nvSpPr>
          <p:cNvPr id="10" name="Rectangle 9">
            <a:extLst>
              <a:ext uri="{FF2B5EF4-FFF2-40B4-BE49-F238E27FC236}">
                <a16:creationId xmlns:a16="http://schemas.microsoft.com/office/drawing/2014/main" id="{8B28523C-F12B-5742-7EF2-FC2FF2731755}"/>
              </a:ext>
            </a:extLst>
          </p:cNvPr>
          <p:cNvSpPr/>
          <p:nvPr/>
        </p:nvSpPr>
        <p:spPr>
          <a:xfrm>
            <a:off x="3111337" y="3580310"/>
            <a:ext cx="1460893" cy="961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Safety and collision avoidance</a:t>
            </a:r>
          </a:p>
        </p:txBody>
      </p:sp>
      <p:sp>
        <p:nvSpPr>
          <p:cNvPr id="11" name="Rectangle 10">
            <a:extLst>
              <a:ext uri="{FF2B5EF4-FFF2-40B4-BE49-F238E27FC236}">
                <a16:creationId xmlns:a16="http://schemas.microsoft.com/office/drawing/2014/main" id="{06416060-EAA3-7D54-467D-D1FC43EBFC92}"/>
              </a:ext>
            </a:extLst>
          </p:cNvPr>
          <p:cNvSpPr/>
          <p:nvPr/>
        </p:nvSpPr>
        <p:spPr>
          <a:xfrm>
            <a:off x="3301347" y="2327214"/>
            <a:ext cx="1546503" cy="961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Decision making</a:t>
            </a:r>
          </a:p>
        </p:txBody>
      </p:sp>
      <p:sp>
        <p:nvSpPr>
          <p:cNvPr id="12" name="Rectangle 11">
            <a:extLst>
              <a:ext uri="{FF2B5EF4-FFF2-40B4-BE49-F238E27FC236}">
                <a16:creationId xmlns:a16="http://schemas.microsoft.com/office/drawing/2014/main" id="{100009A5-B5B5-BE54-8AC5-D64601B306F8}"/>
              </a:ext>
            </a:extLst>
          </p:cNvPr>
          <p:cNvSpPr/>
          <p:nvPr/>
        </p:nvSpPr>
        <p:spPr>
          <a:xfrm>
            <a:off x="3301347" y="4820203"/>
            <a:ext cx="1546507" cy="961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Motion control</a:t>
            </a:r>
          </a:p>
        </p:txBody>
      </p:sp>
      <p:sp>
        <p:nvSpPr>
          <p:cNvPr id="13" name="Rectangle 12">
            <a:extLst>
              <a:ext uri="{FF2B5EF4-FFF2-40B4-BE49-F238E27FC236}">
                <a16:creationId xmlns:a16="http://schemas.microsoft.com/office/drawing/2014/main" id="{CA4A0B21-81E6-781B-2637-3622DFDDD861}"/>
              </a:ext>
            </a:extLst>
          </p:cNvPr>
          <p:cNvSpPr/>
          <p:nvPr/>
        </p:nvSpPr>
        <p:spPr>
          <a:xfrm>
            <a:off x="7344145" y="4820203"/>
            <a:ext cx="1621720" cy="9619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Perception</a:t>
            </a:r>
          </a:p>
        </p:txBody>
      </p:sp>
      <p:cxnSp>
        <p:nvCxnSpPr>
          <p:cNvPr id="15" name="Straight Connector 14">
            <a:extLst>
              <a:ext uri="{FF2B5EF4-FFF2-40B4-BE49-F238E27FC236}">
                <a16:creationId xmlns:a16="http://schemas.microsoft.com/office/drawing/2014/main" id="{EA92ED7D-F26D-63A9-181C-3D6E263C5A4D}"/>
              </a:ext>
            </a:extLst>
          </p:cNvPr>
          <p:cNvCxnSpPr>
            <a:stCxn id="6" idx="2"/>
            <a:endCxn id="5" idx="0"/>
          </p:cNvCxnSpPr>
          <p:nvPr/>
        </p:nvCxnSpPr>
        <p:spPr>
          <a:xfrm>
            <a:off x="6095998" y="2808165"/>
            <a:ext cx="2" cy="40708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A06F53D-21C3-E807-7461-4FBEB88F2016}"/>
              </a:ext>
            </a:extLst>
          </p:cNvPr>
          <p:cNvCxnSpPr>
            <a:cxnSpLocks/>
            <a:stCxn id="5" idx="7"/>
            <a:endCxn id="7" idx="1"/>
          </p:cNvCxnSpPr>
          <p:nvPr/>
        </p:nvCxnSpPr>
        <p:spPr>
          <a:xfrm flipV="1">
            <a:off x="6702692" y="2808165"/>
            <a:ext cx="641453" cy="6548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22C106-519A-D8E8-A8D5-BD432BB05CE8}"/>
              </a:ext>
            </a:extLst>
          </p:cNvPr>
          <p:cNvCxnSpPr>
            <a:cxnSpLocks/>
            <a:stCxn id="5" idx="1"/>
            <a:endCxn id="11" idx="3"/>
          </p:cNvCxnSpPr>
          <p:nvPr/>
        </p:nvCxnSpPr>
        <p:spPr>
          <a:xfrm flipH="1" flipV="1">
            <a:off x="4847850" y="2808165"/>
            <a:ext cx="641457" cy="65487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CF3EBE0-8919-B883-F512-BA309452D2FA}"/>
              </a:ext>
            </a:extLst>
          </p:cNvPr>
          <p:cNvCxnSpPr>
            <a:cxnSpLocks/>
            <a:stCxn id="5" idx="2"/>
            <a:endCxn id="10" idx="3"/>
          </p:cNvCxnSpPr>
          <p:nvPr/>
        </p:nvCxnSpPr>
        <p:spPr>
          <a:xfrm flipH="1">
            <a:off x="4572230" y="4061261"/>
            <a:ext cx="66577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C30E571-BB37-3D12-C13B-BCB8DC782D45}"/>
              </a:ext>
            </a:extLst>
          </p:cNvPr>
          <p:cNvCxnSpPr>
            <a:cxnSpLocks/>
            <a:stCxn id="5" idx="3"/>
            <a:endCxn id="12" idx="3"/>
          </p:cNvCxnSpPr>
          <p:nvPr/>
        </p:nvCxnSpPr>
        <p:spPr>
          <a:xfrm flipH="1">
            <a:off x="4847854" y="4659481"/>
            <a:ext cx="641453" cy="64167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AB6E89-FF0F-73CA-A191-6042FE872052}"/>
              </a:ext>
            </a:extLst>
          </p:cNvPr>
          <p:cNvCxnSpPr>
            <a:stCxn id="5" idx="4"/>
            <a:endCxn id="9" idx="0"/>
          </p:cNvCxnSpPr>
          <p:nvPr/>
        </p:nvCxnSpPr>
        <p:spPr>
          <a:xfrm flipH="1">
            <a:off x="6095998" y="4907272"/>
            <a:ext cx="2" cy="34696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CB397DB-2BDF-63D8-E213-DD0053D1C593}"/>
              </a:ext>
            </a:extLst>
          </p:cNvPr>
          <p:cNvCxnSpPr>
            <a:cxnSpLocks/>
            <a:stCxn id="5" idx="6"/>
            <a:endCxn id="8" idx="1"/>
          </p:cNvCxnSpPr>
          <p:nvPr/>
        </p:nvCxnSpPr>
        <p:spPr>
          <a:xfrm>
            <a:off x="6953992" y="4061261"/>
            <a:ext cx="89140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324B1DD-0FD3-1BEE-C071-12FC1E07B01C}"/>
              </a:ext>
            </a:extLst>
          </p:cNvPr>
          <p:cNvCxnSpPr>
            <a:cxnSpLocks/>
            <a:stCxn id="5" idx="5"/>
            <a:endCxn id="13" idx="1"/>
          </p:cNvCxnSpPr>
          <p:nvPr/>
        </p:nvCxnSpPr>
        <p:spPr>
          <a:xfrm>
            <a:off x="6702692" y="4659481"/>
            <a:ext cx="641453" cy="641673"/>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152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Motion planning code and algorithm explanation</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428999" y="1033371"/>
            <a:ext cx="11398827" cy="5254653"/>
          </a:xfrm>
        </p:spPr>
        <p:txBody>
          <a:bodyPr>
            <a:noAutofit/>
          </a:bodyPr>
          <a:lstStyle/>
          <a:p>
            <a:r>
              <a:rPr lang="en-US" sz="1600" dirty="0">
                <a:solidFill>
                  <a:srgbClr val="FF0000"/>
                </a:solidFill>
              </a:rPr>
              <a:t>Pioneer 3-DX movement using pure “Pure Pursuit” code explanation.</a:t>
            </a:r>
          </a:p>
          <a:p>
            <a:pPr marL="342900" indent="-342900">
              <a:buFont typeface="Arial" panose="020B0604020202020204" pitchFamily="34" charset="0"/>
              <a:buChar char="•"/>
            </a:pPr>
            <a:r>
              <a:rPr lang="en-US" sz="1600" dirty="0"/>
              <a:t>“</a:t>
            </a:r>
            <a:r>
              <a:rPr lang="en-US" sz="1600" dirty="0" err="1">
                <a:solidFill>
                  <a:srgbClr val="FF0000"/>
                </a:solidFill>
              </a:rPr>
              <a:t>get_robot_pose</a:t>
            </a:r>
            <a:r>
              <a:rPr lang="en-US" sz="1600" dirty="0"/>
              <a:t>” Function obtains real time coordinates of the robot from the CoppeliaSim.</a:t>
            </a:r>
          </a:p>
          <a:p>
            <a:pPr marL="342900" indent="-342900">
              <a:buFont typeface="Arial" panose="020B0604020202020204" pitchFamily="34" charset="0"/>
              <a:buChar char="•"/>
            </a:pPr>
            <a:r>
              <a:rPr lang="en-US" sz="1600" dirty="0"/>
              <a:t>“</a:t>
            </a:r>
            <a:r>
              <a:rPr lang="en-US" sz="1600" dirty="0" err="1">
                <a:solidFill>
                  <a:srgbClr val="FF0000"/>
                </a:solidFill>
              </a:rPr>
              <a:t>pure_pursuit</a:t>
            </a:r>
            <a:r>
              <a:rPr lang="en-US" sz="1600" dirty="0"/>
              <a:t>” function executes the “Pure pursuit” based on A-star search, spline fit, robot and motor handles and robot's current position.</a:t>
            </a:r>
          </a:p>
          <a:p>
            <a:pPr marL="342900" indent="-342900">
              <a:buFont typeface="Arial" panose="020B0604020202020204" pitchFamily="34" charset="0"/>
              <a:buChar char="•"/>
            </a:pPr>
            <a:r>
              <a:rPr lang="en-US" sz="1600" dirty="0"/>
              <a:t>Change ”</a:t>
            </a:r>
            <a:r>
              <a:rPr lang="en-US" sz="1600" dirty="0" err="1">
                <a:solidFill>
                  <a:srgbClr val="FF0000"/>
                </a:solidFill>
              </a:rPr>
              <a:t>lookahead_distance</a:t>
            </a:r>
            <a:r>
              <a:rPr lang="en-US" sz="1600" dirty="0"/>
              <a:t>”, “</a:t>
            </a:r>
            <a:r>
              <a:rPr lang="en-US" sz="1600" dirty="0" err="1">
                <a:solidFill>
                  <a:srgbClr val="FF0000"/>
                </a:solidFill>
              </a:rPr>
              <a:t>linear_velocity</a:t>
            </a:r>
            <a:r>
              <a:rPr lang="en-US" sz="1600" dirty="0"/>
              <a:t>” and “</a:t>
            </a:r>
            <a:r>
              <a:rPr lang="en-US" sz="1600" dirty="0">
                <a:solidFill>
                  <a:srgbClr val="FF0000"/>
                </a:solidFill>
              </a:rPr>
              <a:t>goal radius</a:t>
            </a:r>
            <a:r>
              <a:rPr lang="en-US" sz="1600" dirty="0"/>
              <a:t>” to modify path curvature, velocity and goal radius (code execution completes when robot reaches in that radius from the goal).</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Further code is added to plot the output graphs and images. </a:t>
            </a:r>
            <a:r>
              <a:rPr lang="en-US" sz="1600" dirty="0">
                <a:solidFill>
                  <a:srgbClr val="FF0000"/>
                </a:solidFill>
                <a:highlight>
                  <a:srgbClr val="FFFF00"/>
                </a:highlight>
              </a:rPr>
              <a:t>This completes the code “Code_Motion_planning_P3DX.py”</a:t>
            </a:r>
          </a:p>
          <a:p>
            <a:pPr marL="342900" indent="-342900">
              <a:buFont typeface="Arial" panose="020B0604020202020204" pitchFamily="34" charset="0"/>
              <a:buChar char="•"/>
            </a:pPr>
            <a:endParaRPr lang="en-US" sz="1600" dirty="0">
              <a:solidFill>
                <a:srgbClr val="FF0000"/>
              </a:solidFill>
            </a:endParaRPr>
          </a:p>
          <a:p>
            <a:endParaRPr lang="en-US" sz="1600" dirty="0"/>
          </a:p>
          <a:p>
            <a:pPr marL="342900" indent="-342900">
              <a:buFont typeface="Arial" panose="020B0604020202020204" pitchFamily="34" charset="0"/>
              <a:buChar char="•"/>
            </a:pPr>
            <a:endParaRPr lang="en-US" sz="1600" dirty="0"/>
          </a:p>
          <a:p>
            <a:pPr marL="457200" indent="-4572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pic>
        <p:nvPicPr>
          <p:cNvPr id="13" name="Picture 12">
            <a:extLst>
              <a:ext uri="{FF2B5EF4-FFF2-40B4-BE49-F238E27FC236}">
                <a16:creationId xmlns:a16="http://schemas.microsoft.com/office/drawing/2014/main" id="{9BBC04F4-6EB0-E510-61AD-3CD020282AC7}"/>
              </a:ext>
            </a:extLst>
          </p:cNvPr>
          <p:cNvPicPr>
            <a:picLocks noChangeAspect="1"/>
          </p:cNvPicPr>
          <p:nvPr/>
        </p:nvPicPr>
        <p:blipFill>
          <a:blip r:embed="rId2"/>
          <a:stretch>
            <a:fillRect/>
          </a:stretch>
        </p:blipFill>
        <p:spPr>
          <a:xfrm>
            <a:off x="1876206" y="3010610"/>
            <a:ext cx="8439584" cy="2825895"/>
          </a:xfrm>
          <a:prstGeom prst="rect">
            <a:avLst/>
          </a:prstGeom>
        </p:spPr>
      </p:pic>
    </p:spTree>
    <p:extLst>
      <p:ext uri="{BB962C8B-B14F-4D97-AF65-F5344CB8AC3E}">
        <p14:creationId xmlns:p14="http://schemas.microsoft.com/office/powerpoint/2010/main" val="3491120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Motion planning code and algorithm explanation</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428999" y="1033371"/>
            <a:ext cx="11398827" cy="5254653"/>
          </a:xfrm>
        </p:spPr>
        <p:txBody>
          <a:bodyPr>
            <a:noAutofit/>
          </a:bodyPr>
          <a:lstStyle/>
          <a:p>
            <a:r>
              <a:rPr lang="en-US" sz="1600" dirty="0">
                <a:solidFill>
                  <a:srgbClr val="FF0000"/>
                </a:solidFill>
              </a:rPr>
              <a:t>Code- “Code_Motion_planning_P3DX.py” and Motion planning through the graphics. </a:t>
            </a:r>
          </a:p>
          <a:p>
            <a:pPr marL="342900" indent="-342900">
              <a:buFont typeface="Arial" panose="020B0604020202020204" pitchFamily="34" charset="0"/>
              <a:buChar char="•"/>
            </a:pPr>
            <a:endParaRPr lang="en-US" sz="1600" dirty="0">
              <a:solidFill>
                <a:srgbClr val="FF0000"/>
              </a:solidFill>
            </a:endParaRPr>
          </a:p>
          <a:p>
            <a:endParaRPr lang="en-US" sz="1600" dirty="0"/>
          </a:p>
          <a:p>
            <a:pPr marL="342900" indent="-342900">
              <a:buFont typeface="Arial" panose="020B0604020202020204" pitchFamily="34" charset="0"/>
              <a:buChar char="•"/>
            </a:pPr>
            <a:endParaRPr lang="en-US" sz="1600" dirty="0"/>
          </a:p>
          <a:p>
            <a:pPr marL="457200" indent="-4572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pic>
        <p:nvPicPr>
          <p:cNvPr id="6" name="Picture 5">
            <a:extLst>
              <a:ext uri="{FF2B5EF4-FFF2-40B4-BE49-F238E27FC236}">
                <a16:creationId xmlns:a16="http://schemas.microsoft.com/office/drawing/2014/main" id="{7506A1F8-1D96-D2AC-8625-0C3A6CB60F9E}"/>
              </a:ext>
            </a:extLst>
          </p:cNvPr>
          <p:cNvPicPr>
            <a:picLocks noChangeAspect="1"/>
          </p:cNvPicPr>
          <p:nvPr/>
        </p:nvPicPr>
        <p:blipFill>
          <a:blip r:embed="rId2"/>
          <a:stretch>
            <a:fillRect/>
          </a:stretch>
        </p:blipFill>
        <p:spPr>
          <a:xfrm>
            <a:off x="1034636" y="1569721"/>
            <a:ext cx="2053173" cy="1890894"/>
          </a:xfrm>
          <a:prstGeom prst="rect">
            <a:avLst/>
          </a:prstGeom>
        </p:spPr>
      </p:pic>
      <p:pic>
        <p:nvPicPr>
          <p:cNvPr id="8" name="Picture 7" descr="A number and a number in a row&#10;&#10;Description automatically generated with medium confidence">
            <a:extLst>
              <a:ext uri="{FF2B5EF4-FFF2-40B4-BE49-F238E27FC236}">
                <a16:creationId xmlns:a16="http://schemas.microsoft.com/office/drawing/2014/main" id="{34ECCD48-C1F9-1923-5C28-7587FDD0B738}"/>
              </a:ext>
            </a:extLst>
          </p:cNvPr>
          <p:cNvPicPr>
            <a:picLocks noChangeAspect="1"/>
          </p:cNvPicPr>
          <p:nvPr/>
        </p:nvPicPr>
        <p:blipFill>
          <a:blip r:embed="rId3"/>
          <a:stretch>
            <a:fillRect/>
          </a:stretch>
        </p:blipFill>
        <p:spPr>
          <a:xfrm>
            <a:off x="3515316" y="1569721"/>
            <a:ext cx="2622785" cy="1912142"/>
          </a:xfrm>
          <a:prstGeom prst="rect">
            <a:avLst/>
          </a:prstGeom>
        </p:spPr>
      </p:pic>
      <p:pic>
        <p:nvPicPr>
          <p:cNvPr id="10" name="Picture 9" descr="A green and red rectangles with numbers&#10;&#10;Description automatically generated">
            <a:extLst>
              <a:ext uri="{FF2B5EF4-FFF2-40B4-BE49-F238E27FC236}">
                <a16:creationId xmlns:a16="http://schemas.microsoft.com/office/drawing/2014/main" id="{992D2864-ACDC-3F8C-4A0A-893EBE9F2C69}"/>
              </a:ext>
            </a:extLst>
          </p:cNvPr>
          <p:cNvPicPr>
            <a:picLocks noChangeAspect="1"/>
          </p:cNvPicPr>
          <p:nvPr/>
        </p:nvPicPr>
        <p:blipFill>
          <a:blip r:embed="rId4"/>
          <a:stretch>
            <a:fillRect/>
          </a:stretch>
        </p:blipFill>
        <p:spPr>
          <a:xfrm>
            <a:off x="6584717" y="1418857"/>
            <a:ext cx="1953639" cy="2105145"/>
          </a:xfrm>
          <a:prstGeom prst="rect">
            <a:avLst/>
          </a:prstGeom>
        </p:spPr>
      </p:pic>
      <p:pic>
        <p:nvPicPr>
          <p:cNvPr id="12" name="Picture 11" descr="A graph with a green and red line&#10;&#10;Description automatically generated with medium confidence">
            <a:extLst>
              <a:ext uri="{FF2B5EF4-FFF2-40B4-BE49-F238E27FC236}">
                <a16:creationId xmlns:a16="http://schemas.microsoft.com/office/drawing/2014/main" id="{2047EB25-BB62-FBEB-A0B8-90B4152A78BD}"/>
              </a:ext>
            </a:extLst>
          </p:cNvPr>
          <p:cNvPicPr>
            <a:picLocks noChangeAspect="1"/>
          </p:cNvPicPr>
          <p:nvPr/>
        </p:nvPicPr>
        <p:blipFill>
          <a:blip r:embed="rId5"/>
          <a:stretch>
            <a:fillRect/>
          </a:stretch>
        </p:blipFill>
        <p:spPr>
          <a:xfrm>
            <a:off x="9168704" y="1418858"/>
            <a:ext cx="1953639" cy="2105146"/>
          </a:xfrm>
          <a:prstGeom prst="rect">
            <a:avLst/>
          </a:prstGeom>
        </p:spPr>
      </p:pic>
      <p:pic>
        <p:nvPicPr>
          <p:cNvPr id="15" name="Picture 14" descr="A graph of a line graph&#10;&#10;Description automatically generated">
            <a:extLst>
              <a:ext uri="{FF2B5EF4-FFF2-40B4-BE49-F238E27FC236}">
                <a16:creationId xmlns:a16="http://schemas.microsoft.com/office/drawing/2014/main" id="{6555A3B9-B983-7F47-271A-659EA6B9957B}"/>
              </a:ext>
            </a:extLst>
          </p:cNvPr>
          <p:cNvPicPr>
            <a:picLocks noChangeAspect="1"/>
          </p:cNvPicPr>
          <p:nvPr/>
        </p:nvPicPr>
        <p:blipFill>
          <a:blip r:embed="rId6"/>
          <a:stretch>
            <a:fillRect/>
          </a:stretch>
        </p:blipFill>
        <p:spPr>
          <a:xfrm>
            <a:off x="3111560" y="4379549"/>
            <a:ext cx="2199397" cy="1739726"/>
          </a:xfrm>
          <a:prstGeom prst="rect">
            <a:avLst/>
          </a:prstGeom>
        </p:spPr>
      </p:pic>
      <p:pic>
        <p:nvPicPr>
          <p:cNvPr id="17" name="Picture 16" descr="A graph of a path&#10;&#10;Description automatically generated">
            <a:extLst>
              <a:ext uri="{FF2B5EF4-FFF2-40B4-BE49-F238E27FC236}">
                <a16:creationId xmlns:a16="http://schemas.microsoft.com/office/drawing/2014/main" id="{F20ECD21-7DEC-247B-5D4B-D32E07DF5E34}"/>
              </a:ext>
            </a:extLst>
          </p:cNvPr>
          <p:cNvPicPr>
            <a:picLocks noChangeAspect="1"/>
          </p:cNvPicPr>
          <p:nvPr/>
        </p:nvPicPr>
        <p:blipFill>
          <a:blip r:embed="rId7"/>
          <a:stretch>
            <a:fillRect/>
          </a:stretch>
        </p:blipFill>
        <p:spPr>
          <a:xfrm>
            <a:off x="6097834" y="4290531"/>
            <a:ext cx="2523654" cy="1827021"/>
          </a:xfrm>
          <a:prstGeom prst="rect">
            <a:avLst/>
          </a:prstGeom>
        </p:spPr>
      </p:pic>
      <p:sp>
        <p:nvSpPr>
          <p:cNvPr id="18" name="TextBox 17">
            <a:extLst>
              <a:ext uri="{FF2B5EF4-FFF2-40B4-BE49-F238E27FC236}">
                <a16:creationId xmlns:a16="http://schemas.microsoft.com/office/drawing/2014/main" id="{355A0908-A6E9-48BF-4EBA-72E63899F5D9}"/>
              </a:ext>
            </a:extLst>
          </p:cNvPr>
          <p:cNvSpPr txBox="1"/>
          <p:nvPr/>
        </p:nvSpPr>
        <p:spPr>
          <a:xfrm>
            <a:off x="601131" y="3627536"/>
            <a:ext cx="2852063" cy="369332"/>
          </a:xfrm>
          <a:prstGeom prst="rect">
            <a:avLst/>
          </a:prstGeom>
          <a:noFill/>
        </p:spPr>
        <p:txBody>
          <a:bodyPr wrap="none" rtlCol="0">
            <a:spAutoFit/>
          </a:bodyPr>
          <a:lstStyle/>
          <a:p>
            <a:r>
              <a:rPr lang="en-US" dirty="0"/>
              <a:t>CoppeliaSim Environment</a:t>
            </a:r>
          </a:p>
        </p:txBody>
      </p:sp>
      <p:sp>
        <p:nvSpPr>
          <p:cNvPr id="19" name="TextBox 18">
            <a:extLst>
              <a:ext uri="{FF2B5EF4-FFF2-40B4-BE49-F238E27FC236}">
                <a16:creationId xmlns:a16="http://schemas.microsoft.com/office/drawing/2014/main" id="{47263E68-0434-45F9-1699-11F5B8BA530B}"/>
              </a:ext>
            </a:extLst>
          </p:cNvPr>
          <p:cNvSpPr txBox="1"/>
          <p:nvPr/>
        </p:nvSpPr>
        <p:spPr>
          <a:xfrm>
            <a:off x="3729072" y="3613249"/>
            <a:ext cx="2249334" cy="646331"/>
          </a:xfrm>
          <a:prstGeom prst="rect">
            <a:avLst/>
          </a:prstGeom>
          <a:noFill/>
        </p:spPr>
        <p:txBody>
          <a:bodyPr wrap="none" rtlCol="0">
            <a:spAutoFit/>
          </a:bodyPr>
          <a:lstStyle/>
          <a:p>
            <a:r>
              <a:rPr lang="en-US" dirty="0"/>
              <a:t>Grid Representation</a:t>
            </a:r>
          </a:p>
          <a:p>
            <a:pPr algn="ctr"/>
            <a:r>
              <a:rPr lang="en-US" dirty="0"/>
              <a:t>(Python)</a:t>
            </a:r>
          </a:p>
        </p:txBody>
      </p:sp>
      <p:sp>
        <p:nvSpPr>
          <p:cNvPr id="20" name="TextBox 19">
            <a:extLst>
              <a:ext uri="{FF2B5EF4-FFF2-40B4-BE49-F238E27FC236}">
                <a16:creationId xmlns:a16="http://schemas.microsoft.com/office/drawing/2014/main" id="{453926B6-3511-5070-E599-B59C9D47881C}"/>
              </a:ext>
            </a:extLst>
          </p:cNvPr>
          <p:cNvSpPr txBox="1"/>
          <p:nvPr/>
        </p:nvSpPr>
        <p:spPr>
          <a:xfrm>
            <a:off x="6584717" y="3483041"/>
            <a:ext cx="2095445" cy="923330"/>
          </a:xfrm>
          <a:prstGeom prst="rect">
            <a:avLst/>
          </a:prstGeom>
          <a:noFill/>
        </p:spPr>
        <p:txBody>
          <a:bodyPr wrap="none" rtlCol="0">
            <a:spAutoFit/>
          </a:bodyPr>
          <a:lstStyle/>
          <a:p>
            <a:r>
              <a:rPr lang="en-US" dirty="0"/>
              <a:t>Grid in Image form</a:t>
            </a:r>
          </a:p>
          <a:p>
            <a:pPr algn="ctr"/>
            <a:r>
              <a:rPr lang="en-US" dirty="0"/>
              <a:t>(Python)</a:t>
            </a:r>
          </a:p>
          <a:p>
            <a:pPr algn="ctr"/>
            <a:endParaRPr lang="en-US" dirty="0"/>
          </a:p>
        </p:txBody>
      </p:sp>
      <p:sp>
        <p:nvSpPr>
          <p:cNvPr id="21" name="TextBox 20">
            <a:extLst>
              <a:ext uri="{FF2B5EF4-FFF2-40B4-BE49-F238E27FC236}">
                <a16:creationId xmlns:a16="http://schemas.microsoft.com/office/drawing/2014/main" id="{8D59F9C4-E048-55A8-A87D-35E75F085479}"/>
              </a:ext>
            </a:extLst>
          </p:cNvPr>
          <p:cNvSpPr txBox="1"/>
          <p:nvPr/>
        </p:nvSpPr>
        <p:spPr>
          <a:xfrm>
            <a:off x="9572059" y="3578586"/>
            <a:ext cx="1313180" cy="923330"/>
          </a:xfrm>
          <a:prstGeom prst="rect">
            <a:avLst/>
          </a:prstGeom>
          <a:noFill/>
        </p:spPr>
        <p:txBody>
          <a:bodyPr wrap="none" rtlCol="0">
            <a:spAutoFit/>
          </a:bodyPr>
          <a:lstStyle/>
          <a:p>
            <a:pPr algn="ctr"/>
            <a:r>
              <a:rPr lang="en-US" dirty="0"/>
              <a:t>A-star path</a:t>
            </a:r>
          </a:p>
          <a:p>
            <a:pPr algn="ctr"/>
            <a:r>
              <a:rPr lang="en-US" dirty="0"/>
              <a:t>(Python)</a:t>
            </a:r>
          </a:p>
          <a:p>
            <a:pPr algn="ctr"/>
            <a:endParaRPr lang="en-US" dirty="0"/>
          </a:p>
        </p:txBody>
      </p:sp>
      <p:sp>
        <p:nvSpPr>
          <p:cNvPr id="22" name="TextBox 21">
            <a:extLst>
              <a:ext uri="{FF2B5EF4-FFF2-40B4-BE49-F238E27FC236}">
                <a16:creationId xmlns:a16="http://schemas.microsoft.com/office/drawing/2014/main" id="{5759ED12-995B-6DCC-2006-1A7B492091EA}"/>
              </a:ext>
            </a:extLst>
          </p:cNvPr>
          <p:cNvSpPr txBox="1"/>
          <p:nvPr/>
        </p:nvSpPr>
        <p:spPr>
          <a:xfrm>
            <a:off x="3734626" y="6117552"/>
            <a:ext cx="1159292" cy="369332"/>
          </a:xfrm>
          <a:prstGeom prst="rect">
            <a:avLst/>
          </a:prstGeom>
          <a:noFill/>
        </p:spPr>
        <p:txBody>
          <a:bodyPr wrap="none" rtlCol="0">
            <a:spAutoFit/>
          </a:bodyPr>
          <a:lstStyle/>
          <a:p>
            <a:r>
              <a:rPr lang="en-US" dirty="0"/>
              <a:t>Spline-Fit</a:t>
            </a:r>
          </a:p>
        </p:txBody>
      </p:sp>
      <p:sp>
        <p:nvSpPr>
          <p:cNvPr id="23" name="TextBox 22">
            <a:extLst>
              <a:ext uri="{FF2B5EF4-FFF2-40B4-BE49-F238E27FC236}">
                <a16:creationId xmlns:a16="http://schemas.microsoft.com/office/drawing/2014/main" id="{E21ECFE4-FB20-2B8B-1F58-CA31A147CF2C}"/>
              </a:ext>
            </a:extLst>
          </p:cNvPr>
          <p:cNvSpPr txBox="1"/>
          <p:nvPr/>
        </p:nvSpPr>
        <p:spPr>
          <a:xfrm>
            <a:off x="6289393" y="6142459"/>
            <a:ext cx="2544286" cy="646331"/>
          </a:xfrm>
          <a:prstGeom prst="rect">
            <a:avLst/>
          </a:prstGeom>
          <a:noFill/>
        </p:spPr>
        <p:txBody>
          <a:bodyPr wrap="none" rtlCol="0">
            <a:spAutoFit/>
          </a:bodyPr>
          <a:lstStyle/>
          <a:p>
            <a:pPr algn="ctr"/>
            <a:r>
              <a:rPr lang="en-US" dirty="0"/>
              <a:t>Pure pursuit execution </a:t>
            </a:r>
          </a:p>
          <a:p>
            <a:pPr algn="ctr"/>
            <a:r>
              <a:rPr lang="en-US" dirty="0"/>
              <a:t>(P 3-DX movement)</a:t>
            </a:r>
          </a:p>
        </p:txBody>
      </p:sp>
      <p:cxnSp>
        <p:nvCxnSpPr>
          <p:cNvPr id="25" name="Straight Arrow Connector 24">
            <a:extLst>
              <a:ext uri="{FF2B5EF4-FFF2-40B4-BE49-F238E27FC236}">
                <a16:creationId xmlns:a16="http://schemas.microsoft.com/office/drawing/2014/main" id="{EF92F92D-2D69-0EDC-C677-64B22013BBDB}"/>
              </a:ext>
            </a:extLst>
          </p:cNvPr>
          <p:cNvCxnSpPr>
            <a:stCxn id="6" idx="3"/>
            <a:endCxn id="8" idx="1"/>
          </p:cNvCxnSpPr>
          <p:nvPr/>
        </p:nvCxnSpPr>
        <p:spPr>
          <a:xfrm>
            <a:off x="3087809" y="2515168"/>
            <a:ext cx="42750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F432346-A4FA-E9DD-094C-2D293EF7B487}"/>
              </a:ext>
            </a:extLst>
          </p:cNvPr>
          <p:cNvCxnSpPr>
            <a:stCxn id="8" idx="3"/>
          </p:cNvCxnSpPr>
          <p:nvPr/>
        </p:nvCxnSpPr>
        <p:spPr>
          <a:xfrm>
            <a:off x="6138101" y="2525792"/>
            <a:ext cx="57145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12CA72F-6AC9-2129-BC61-F4913B20FB46}"/>
              </a:ext>
            </a:extLst>
          </p:cNvPr>
          <p:cNvCxnSpPr>
            <a:stCxn id="10" idx="3"/>
            <a:endCxn id="12" idx="1"/>
          </p:cNvCxnSpPr>
          <p:nvPr/>
        </p:nvCxnSpPr>
        <p:spPr>
          <a:xfrm>
            <a:off x="8538356" y="2471430"/>
            <a:ext cx="630348"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ADA7B6F-D42B-8BA9-F49E-CDF47E8B0FE6}"/>
              </a:ext>
            </a:extLst>
          </p:cNvPr>
          <p:cNvCxnSpPr>
            <a:cxnSpLocks/>
          </p:cNvCxnSpPr>
          <p:nvPr/>
        </p:nvCxnSpPr>
        <p:spPr>
          <a:xfrm>
            <a:off x="5394082" y="5083162"/>
            <a:ext cx="63858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530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DWA Local planner development</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429000" y="1033371"/>
            <a:ext cx="6518065" cy="5254653"/>
          </a:xfrm>
        </p:spPr>
        <p:txBody>
          <a:bodyPr>
            <a:noAutofit/>
          </a:bodyPr>
          <a:lstStyle/>
          <a:p>
            <a:r>
              <a:rPr lang="en-US" sz="1600" dirty="0">
                <a:solidFill>
                  <a:srgbClr val="FF0000"/>
                </a:solidFill>
              </a:rPr>
              <a:t>DWA (Dynamic Window Approach)</a:t>
            </a:r>
          </a:p>
          <a:p>
            <a:pPr marL="285750" indent="-285750">
              <a:buFont typeface="Arial" panose="020B0604020202020204" pitchFamily="34" charset="0"/>
              <a:buChar char="•"/>
            </a:pPr>
            <a:r>
              <a:rPr lang="en-US" sz="1600" dirty="0"/>
              <a:t> "Dynamic Window Approach." It's a motion planning algorithm commonly used in robotics, particularly for mobile robot navigation and obstacle avoidance. DWA is especially popular in scenarios where robots need to navigate in dynamic environments, reacting to changes in real-time.</a:t>
            </a:r>
          </a:p>
          <a:p>
            <a:pPr marL="285750" indent="-285750">
              <a:buFont typeface="Arial" panose="020B0604020202020204" pitchFamily="34" charset="0"/>
              <a:buChar char="•"/>
            </a:pPr>
            <a:r>
              <a:rPr lang="en-US" sz="1600" dirty="0">
                <a:solidFill>
                  <a:srgbClr val="FF0000"/>
                </a:solidFill>
              </a:rPr>
              <a:t>Velocity Sampling</a:t>
            </a:r>
            <a:r>
              <a:rPr lang="en-US" sz="1600" dirty="0"/>
              <a:t>: DWA operates by sampling a range of velocities for the robot within a predefined range of linear and angular velocities. This range is called the “Dynamic window.“</a:t>
            </a:r>
          </a:p>
          <a:p>
            <a:pPr marL="285750" indent="-285750">
              <a:buFont typeface="Arial" panose="020B0604020202020204" pitchFamily="34" charset="0"/>
              <a:buChar char="•"/>
            </a:pPr>
            <a:r>
              <a:rPr lang="en-US" sz="1600" dirty="0">
                <a:solidFill>
                  <a:srgbClr val="FF0000"/>
                </a:solidFill>
              </a:rPr>
              <a:t>Collision Prediction</a:t>
            </a:r>
            <a:r>
              <a:rPr lang="en-US" sz="1600" dirty="0"/>
              <a:t>: For each sampled velocity, DWA predicts the future position of the robot based on its current state and the selected velocity.</a:t>
            </a:r>
          </a:p>
          <a:p>
            <a:pPr marL="285750" indent="-285750">
              <a:buFont typeface="Arial" panose="020B0604020202020204" pitchFamily="34" charset="0"/>
              <a:buChar char="•"/>
            </a:pPr>
            <a:r>
              <a:rPr lang="en-US" sz="1600" dirty="0">
                <a:solidFill>
                  <a:srgbClr val="FF0000"/>
                </a:solidFill>
              </a:rPr>
              <a:t>Trajectory Evaluation</a:t>
            </a:r>
            <a:r>
              <a:rPr lang="en-US" sz="1600" dirty="0"/>
              <a:t>: DWA evaluates each sampled velocity by considering two main criteria: closeness to the goal and proximity to obstacles.</a:t>
            </a:r>
          </a:p>
          <a:p>
            <a:pPr marL="285750" indent="-285750">
              <a:buFont typeface="Arial" panose="020B0604020202020204" pitchFamily="34" charset="0"/>
              <a:buChar char="•"/>
            </a:pPr>
            <a:r>
              <a:rPr lang="en-US" sz="1600" dirty="0">
                <a:solidFill>
                  <a:srgbClr val="FF0000"/>
                </a:solidFill>
              </a:rPr>
              <a:t>Velocity Selection</a:t>
            </a:r>
            <a:r>
              <a:rPr lang="en-US" sz="1600" dirty="0"/>
              <a:t>: After evaluating all sampled velocities, DWA selects the velocity associated with the highest-scoring trajectory as the desired velocity for the robot.</a:t>
            </a:r>
          </a:p>
          <a:p>
            <a:pPr marL="342900" indent="-342900">
              <a:buFont typeface="Arial" panose="020B0604020202020204" pitchFamily="34" charset="0"/>
              <a:buChar char="•"/>
            </a:pPr>
            <a:endParaRPr lang="en-US" sz="1600" dirty="0">
              <a:solidFill>
                <a:srgbClr val="FF0000"/>
              </a:solidFill>
            </a:endParaRPr>
          </a:p>
          <a:p>
            <a:endParaRPr lang="en-US" sz="1600" dirty="0"/>
          </a:p>
          <a:p>
            <a:pPr marL="342900" indent="-342900">
              <a:buFont typeface="Arial" panose="020B0604020202020204" pitchFamily="34" charset="0"/>
              <a:buChar char="•"/>
            </a:pPr>
            <a:endParaRPr lang="en-US" sz="1600" dirty="0"/>
          </a:p>
          <a:p>
            <a:pPr marL="457200" indent="-4572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pic>
        <p:nvPicPr>
          <p:cNvPr id="7" name="Picture 6" descr="A diagram of a target point&#10;&#10;Description automatically generated">
            <a:extLst>
              <a:ext uri="{FF2B5EF4-FFF2-40B4-BE49-F238E27FC236}">
                <a16:creationId xmlns:a16="http://schemas.microsoft.com/office/drawing/2014/main" id="{E9901087-ED12-18E7-33A1-262A1E4071A8}"/>
              </a:ext>
            </a:extLst>
          </p:cNvPr>
          <p:cNvPicPr>
            <a:picLocks noChangeAspect="1"/>
          </p:cNvPicPr>
          <p:nvPr/>
        </p:nvPicPr>
        <p:blipFill>
          <a:blip r:embed="rId2"/>
          <a:stretch>
            <a:fillRect/>
          </a:stretch>
        </p:blipFill>
        <p:spPr>
          <a:xfrm>
            <a:off x="7054235" y="1844376"/>
            <a:ext cx="4463345" cy="3980253"/>
          </a:xfrm>
          <a:prstGeom prst="rect">
            <a:avLst/>
          </a:prstGeom>
        </p:spPr>
      </p:pic>
    </p:spTree>
    <p:extLst>
      <p:ext uri="{BB962C8B-B14F-4D97-AF65-F5344CB8AC3E}">
        <p14:creationId xmlns:p14="http://schemas.microsoft.com/office/powerpoint/2010/main" val="2146555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DWA Local planner development</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429000" y="1033371"/>
            <a:ext cx="6506190" cy="5254653"/>
          </a:xfrm>
        </p:spPr>
        <p:txBody>
          <a:bodyPr>
            <a:noAutofit/>
          </a:bodyPr>
          <a:lstStyle/>
          <a:p>
            <a:r>
              <a:rPr lang="en-US" sz="1600" dirty="0">
                <a:solidFill>
                  <a:srgbClr val="FF0000"/>
                </a:solidFill>
              </a:rPr>
              <a:t>DWA Code explanation.</a:t>
            </a:r>
          </a:p>
          <a:p>
            <a:pPr marL="285750" indent="-285750">
              <a:buFont typeface="Arial" panose="020B0604020202020204" pitchFamily="34" charset="0"/>
              <a:buChar char="•"/>
            </a:pPr>
            <a:r>
              <a:rPr lang="en-US" sz="1600" dirty="0"/>
              <a:t>Code “</a:t>
            </a:r>
            <a:r>
              <a:rPr lang="en-US" sz="1600" dirty="0">
                <a:solidFill>
                  <a:srgbClr val="FF0000"/>
                </a:solidFill>
              </a:rPr>
              <a:t>DWA_code.py</a:t>
            </a:r>
            <a:r>
              <a:rPr lang="en-US" sz="1600" dirty="0"/>
              <a:t>” and scene “</a:t>
            </a:r>
            <a:r>
              <a:rPr lang="en-US" sz="1600" dirty="0" err="1">
                <a:solidFill>
                  <a:srgbClr val="FF0000"/>
                </a:solidFill>
              </a:rPr>
              <a:t>DWA_floor_scene</a:t>
            </a:r>
            <a:r>
              <a:rPr lang="en-US" sz="1600" dirty="0"/>
              <a:t>” provided in the “</a:t>
            </a:r>
            <a:r>
              <a:rPr lang="en-US" sz="1600" dirty="0">
                <a:solidFill>
                  <a:srgbClr val="FF0000"/>
                </a:solidFill>
              </a:rPr>
              <a:t>DWA</a:t>
            </a:r>
            <a:r>
              <a:rPr lang="en-US" sz="1600" dirty="0"/>
              <a:t>” folder. </a:t>
            </a:r>
          </a:p>
          <a:p>
            <a:pPr marL="285750" indent="-285750">
              <a:buFont typeface="Arial" panose="020B0604020202020204" pitchFamily="34" charset="0"/>
              <a:buChar char="•"/>
            </a:pPr>
            <a:r>
              <a:rPr lang="en-US" sz="1600" dirty="0"/>
              <a:t>Run the Scene in CoppeliaSim and then run the code using “Spyder” or “Command Prompt”.</a:t>
            </a:r>
          </a:p>
          <a:p>
            <a:pPr marL="285750" indent="-285750">
              <a:buFont typeface="Arial" panose="020B0604020202020204" pitchFamily="34" charset="0"/>
              <a:buChar char="•"/>
            </a:pPr>
            <a:r>
              <a:rPr lang="en-US" sz="1600" dirty="0"/>
              <a:t>Code related to Motor handles and python- CoppeliaSim is explained previously.</a:t>
            </a:r>
          </a:p>
          <a:p>
            <a:pPr marL="285750" indent="-285750">
              <a:buFont typeface="Arial" panose="020B0604020202020204" pitchFamily="34" charset="0"/>
              <a:buChar char="•"/>
            </a:pPr>
            <a:r>
              <a:rPr lang="en-US" sz="1600" dirty="0"/>
              <a:t>Modify the </a:t>
            </a:r>
            <a:r>
              <a:rPr lang="en-US" sz="1600" dirty="0">
                <a:solidFill>
                  <a:srgbClr val="FF0000"/>
                </a:solidFill>
              </a:rPr>
              <a:t>DWA parameters</a:t>
            </a:r>
            <a:r>
              <a:rPr lang="en-US" sz="1600" dirty="0"/>
              <a:t> in the </a:t>
            </a:r>
            <a:r>
              <a:rPr lang="en-US" sz="1600" dirty="0">
                <a:solidFill>
                  <a:srgbClr val="FF0000"/>
                </a:solidFill>
              </a:rPr>
              <a:t>__init__ </a:t>
            </a:r>
            <a:r>
              <a:rPr lang="en-US" sz="1600" dirty="0"/>
              <a:t>function to get the optimum results. </a:t>
            </a:r>
            <a:r>
              <a:rPr lang="en-US" sz="1600" dirty="0" err="1"/>
              <a:t>Speed_cost_gain</a:t>
            </a:r>
            <a:r>
              <a:rPr lang="en-US" sz="1600" dirty="0"/>
              <a:t>, </a:t>
            </a:r>
            <a:r>
              <a:rPr lang="en-US" sz="1600" dirty="0" err="1"/>
              <a:t>to_goal_cost_gain</a:t>
            </a:r>
            <a:r>
              <a:rPr lang="en-US" sz="1600" dirty="0"/>
              <a:t> and </a:t>
            </a:r>
            <a:r>
              <a:rPr lang="en-US" sz="1600" dirty="0" err="1"/>
              <a:t>obstacle_cost_gain</a:t>
            </a:r>
            <a:r>
              <a:rPr lang="en-US" sz="1600" dirty="0"/>
              <a:t> are important parameters to calculate the optimum results based on requirements. The further code is developed to define these cost functions and combine them as DWA implementation.</a:t>
            </a:r>
          </a:p>
          <a:p>
            <a:pPr marL="285750" indent="-285750">
              <a:buFont typeface="Arial" panose="020B0604020202020204" pitchFamily="34" charset="0"/>
              <a:buChar char="•"/>
            </a:pPr>
            <a:r>
              <a:rPr lang="en-US" sz="1600" dirty="0"/>
              <a:t>Modify </a:t>
            </a:r>
            <a:r>
              <a:rPr lang="en-US" sz="1600" dirty="0">
                <a:solidFill>
                  <a:srgbClr val="FF0000"/>
                </a:solidFill>
              </a:rPr>
              <a:t>obstacle</a:t>
            </a:r>
            <a:r>
              <a:rPr lang="en-US" sz="1600" dirty="0"/>
              <a:t> location coordinates in </a:t>
            </a:r>
            <a:r>
              <a:rPr lang="en-US" sz="1600" dirty="0">
                <a:solidFill>
                  <a:srgbClr val="FF0000"/>
                </a:solidFill>
              </a:rPr>
              <a:t>self.ob</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solidFill>
                <a:srgbClr val="FF0000"/>
              </a:solidFill>
            </a:endParaRPr>
          </a:p>
          <a:p>
            <a:endParaRPr lang="en-US" sz="1600" dirty="0"/>
          </a:p>
          <a:p>
            <a:pPr marL="342900" indent="-342900">
              <a:buFont typeface="Arial" panose="020B0604020202020204" pitchFamily="34" charset="0"/>
              <a:buChar char="•"/>
            </a:pPr>
            <a:endParaRPr lang="en-US" sz="1600" dirty="0"/>
          </a:p>
          <a:p>
            <a:pPr marL="457200" indent="-4572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pic>
        <p:nvPicPr>
          <p:cNvPr id="6" name="Picture 5">
            <a:extLst>
              <a:ext uri="{FF2B5EF4-FFF2-40B4-BE49-F238E27FC236}">
                <a16:creationId xmlns:a16="http://schemas.microsoft.com/office/drawing/2014/main" id="{32D91A78-BDB3-C015-3053-6A9BDEF89695}"/>
              </a:ext>
            </a:extLst>
          </p:cNvPr>
          <p:cNvPicPr>
            <a:picLocks noChangeAspect="1"/>
          </p:cNvPicPr>
          <p:nvPr/>
        </p:nvPicPr>
        <p:blipFill>
          <a:blip r:embed="rId2"/>
          <a:stretch>
            <a:fillRect/>
          </a:stretch>
        </p:blipFill>
        <p:spPr>
          <a:xfrm>
            <a:off x="7074392" y="1033370"/>
            <a:ext cx="4987700" cy="4773663"/>
          </a:xfrm>
          <a:prstGeom prst="rect">
            <a:avLst/>
          </a:prstGeom>
        </p:spPr>
      </p:pic>
    </p:spTree>
    <p:extLst>
      <p:ext uri="{BB962C8B-B14F-4D97-AF65-F5344CB8AC3E}">
        <p14:creationId xmlns:p14="http://schemas.microsoft.com/office/powerpoint/2010/main" val="3347558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DWA Local planner development</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429000" y="1033371"/>
            <a:ext cx="10778610" cy="5254653"/>
          </a:xfrm>
        </p:spPr>
        <p:txBody>
          <a:bodyPr>
            <a:noAutofit/>
          </a:bodyPr>
          <a:lstStyle/>
          <a:p>
            <a:r>
              <a:rPr lang="en-US" sz="1600" dirty="0">
                <a:solidFill>
                  <a:srgbClr val="FF0000"/>
                </a:solidFill>
              </a:rPr>
              <a:t>DWA Code explanation.</a:t>
            </a:r>
          </a:p>
          <a:p>
            <a:pPr marL="285750" indent="-285750">
              <a:buFont typeface="Arial" panose="020B0604020202020204" pitchFamily="34" charset="0"/>
              <a:buChar char="•"/>
            </a:pPr>
            <a:r>
              <a:rPr lang="en-US" sz="1600" dirty="0"/>
              <a:t>Modify “</a:t>
            </a:r>
            <a:r>
              <a:rPr lang="en-US" sz="1600" dirty="0" err="1">
                <a:solidFill>
                  <a:srgbClr val="FF0000"/>
                </a:solidFill>
              </a:rPr>
              <a:t>gx</a:t>
            </a:r>
            <a:r>
              <a:rPr lang="en-US" sz="1600" dirty="0"/>
              <a:t>” and “</a:t>
            </a:r>
            <a:r>
              <a:rPr lang="en-US" sz="1600" dirty="0" err="1">
                <a:solidFill>
                  <a:srgbClr val="FF0000"/>
                </a:solidFill>
              </a:rPr>
              <a:t>gy</a:t>
            </a:r>
            <a:r>
              <a:rPr lang="en-US" sz="1600" dirty="0"/>
              <a:t>” to change the location of the goal coordinates. Modify “</a:t>
            </a:r>
            <a:r>
              <a:rPr lang="en-US" sz="1600" dirty="0" err="1">
                <a:solidFill>
                  <a:srgbClr val="FF0000"/>
                </a:solidFill>
              </a:rPr>
              <a:t>wheel_base</a:t>
            </a:r>
            <a:r>
              <a:rPr lang="en-US" sz="1600" dirty="0"/>
              <a:t>” according to robot size.</a:t>
            </a:r>
          </a:p>
          <a:p>
            <a:pPr marL="285750" indent="-285750">
              <a:buFont typeface="Arial" panose="020B0604020202020204" pitchFamily="34" charset="0"/>
              <a:buChar char="•"/>
            </a:pPr>
            <a:endParaRPr lang="en-US" sz="1600" dirty="0">
              <a:solidFill>
                <a:srgbClr val="FF0000"/>
              </a:solidFill>
            </a:endParaRPr>
          </a:p>
          <a:p>
            <a:pPr marL="285750" indent="-285750">
              <a:buFont typeface="Arial" panose="020B0604020202020204" pitchFamily="34" charset="0"/>
              <a:buChar char="•"/>
            </a:pPr>
            <a:endParaRPr lang="en-US" sz="1600" dirty="0">
              <a:solidFill>
                <a:srgbClr val="FF0000"/>
              </a:solidFill>
            </a:endParaRPr>
          </a:p>
          <a:p>
            <a:pPr marL="285750" indent="-285750">
              <a:buFont typeface="Arial" panose="020B0604020202020204" pitchFamily="34" charset="0"/>
              <a:buChar char="•"/>
            </a:pPr>
            <a:endParaRPr lang="en-US" sz="1600" dirty="0">
              <a:solidFill>
                <a:srgbClr val="FF0000"/>
              </a:solidFill>
            </a:endParaRPr>
          </a:p>
          <a:p>
            <a:pPr marL="285750" indent="-285750">
              <a:buFont typeface="Arial" panose="020B0604020202020204" pitchFamily="34" charset="0"/>
              <a:buChar char="•"/>
            </a:pPr>
            <a:endParaRPr lang="en-US" sz="1600" dirty="0">
              <a:solidFill>
                <a:srgbClr val="FF0000"/>
              </a:solidFill>
            </a:endParaRPr>
          </a:p>
          <a:p>
            <a:pPr marL="285750" indent="-285750">
              <a:buFont typeface="Arial" panose="020B0604020202020204" pitchFamily="34" charset="0"/>
              <a:buChar char="•"/>
            </a:pPr>
            <a:r>
              <a:rPr lang="en-US" sz="1600" dirty="0"/>
              <a:t>Output includes DWA generated path.</a:t>
            </a:r>
          </a:p>
          <a:p>
            <a:pPr marL="285750" indent="-285750">
              <a:buFont typeface="Arial" panose="020B0604020202020204" pitchFamily="34" charset="0"/>
              <a:buChar char="•"/>
            </a:pPr>
            <a:r>
              <a:rPr lang="en-US" sz="1600" dirty="0"/>
              <a:t>Real time image is generated to show the DWA implementation in python window. It completes the “</a:t>
            </a:r>
            <a:r>
              <a:rPr lang="en-US" sz="1600" dirty="0">
                <a:solidFill>
                  <a:srgbClr val="FF0000"/>
                </a:solidFill>
              </a:rPr>
              <a:t>DWA_code.py”</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solidFill>
                <a:srgbClr val="FF0000"/>
              </a:solidFill>
            </a:endParaRPr>
          </a:p>
          <a:p>
            <a:endParaRPr lang="en-US" sz="1600" dirty="0"/>
          </a:p>
          <a:p>
            <a:pPr marL="342900" indent="-342900">
              <a:buFont typeface="Arial" panose="020B0604020202020204" pitchFamily="34" charset="0"/>
              <a:buChar char="•"/>
            </a:pPr>
            <a:endParaRPr lang="en-US" sz="1600" dirty="0"/>
          </a:p>
          <a:p>
            <a:pPr marL="457200" indent="-4572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endParaRPr lang="en-US" sz="1600" dirty="0"/>
          </a:p>
          <a:p>
            <a:endParaRPr lang="en-US" sz="1600"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pic>
        <p:nvPicPr>
          <p:cNvPr id="7" name="Picture 6">
            <a:extLst>
              <a:ext uri="{FF2B5EF4-FFF2-40B4-BE49-F238E27FC236}">
                <a16:creationId xmlns:a16="http://schemas.microsoft.com/office/drawing/2014/main" id="{F6961DDC-7710-F4CD-057C-901B2F6400F0}"/>
              </a:ext>
            </a:extLst>
          </p:cNvPr>
          <p:cNvPicPr>
            <a:picLocks noChangeAspect="1"/>
          </p:cNvPicPr>
          <p:nvPr/>
        </p:nvPicPr>
        <p:blipFill>
          <a:blip r:embed="rId2"/>
          <a:stretch>
            <a:fillRect/>
          </a:stretch>
        </p:blipFill>
        <p:spPr>
          <a:xfrm>
            <a:off x="725878" y="1842070"/>
            <a:ext cx="4388076" cy="1225613"/>
          </a:xfrm>
          <a:prstGeom prst="rect">
            <a:avLst/>
          </a:prstGeom>
        </p:spPr>
      </p:pic>
      <p:pic>
        <p:nvPicPr>
          <p:cNvPr id="9" name="Picture 8">
            <a:extLst>
              <a:ext uri="{FF2B5EF4-FFF2-40B4-BE49-F238E27FC236}">
                <a16:creationId xmlns:a16="http://schemas.microsoft.com/office/drawing/2014/main" id="{770C1986-5815-94D3-7106-3D2CDBDA0AEC}"/>
              </a:ext>
            </a:extLst>
          </p:cNvPr>
          <p:cNvPicPr>
            <a:picLocks noChangeAspect="1"/>
          </p:cNvPicPr>
          <p:nvPr/>
        </p:nvPicPr>
        <p:blipFill>
          <a:blip r:embed="rId3"/>
          <a:stretch>
            <a:fillRect/>
          </a:stretch>
        </p:blipFill>
        <p:spPr>
          <a:xfrm>
            <a:off x="8102513" y="4279566"/>
            <a:ext cx="2858411" cy="1842208"/>
          </a:xfrm>
          <a:prstGeom prst="rect">
            <a:avLst/>
          </a:prstGeom>
        </p:spPr>
      </p:pic>
      <p:pic>
        <p:nvPicPr>
          <p:cNvPr id="11" name="Picture 10" descr="A graph with dots and lines&#10;&#10;Description automatically generated">
            <a:extLst>
              <a:ext uri="{FF2B5EF4-FFF2-40B4-BE49-F238E27FC236}">
                <a16:creationId xmlns:a16="http://schemas.microsoft.com/office/drawing/2014/main" id="{9AEB4E5D-89B4-58FA-E345-91DC97DAAC7C}"/>
              </a:ext>
            </a:extLst>
          </p:cNvPr>
          <p:cNvPicPr>
            <a:picLocks noChangeAspect="1"/>
          </p:cNvPicPr>
          <p:nvPr/>
        </p:nvPicPr>
        <p:blipFill>
          <a:blip r:embed="rId4"/>
          <a:stretch>
            <a:fillRect/>
          </a:stretch>
        </p:blipFill>
        <p:spPr>
          <a:xfrm>
            <a:off x="876638" y="4285627"/>
            <a:ext cx="3031801" cy="1978649"/>
          </a:xfrm>
          <a:prstGeom prst="rect">
            <a:avLst/>
          </a:prstGeom>
        </p:spPr>
      </p:pic>
      <p:pic>
        <p:nvPicPr>
          <p:cNvPr id="13" name="Picture 12" descr="A red line graph on a white background&#10;&#10;Description automatically generated">
            <a:extLst>
              <a:ext uri="{FF2B5EF4-FFF2-40B4-BE49-F238E27FC236}">
                <a16:creationId xmlns:a16="http://schemas.microsoft.com/office/drawing/2014/main" id="{4EEE4BD8-2BF2-ECA0-4AF8-6DA4A8018C11}"/>
              </a:ext>
            </a:extLst>
          </p:cNvPr>
          <p:cNvPicPr>
            <a:picLocks noChangeAspect="1"/>
          </p:cNvPicPr>
          <p:nvPr/>
        </p:nvPicPr>
        <p:blipFill>
          <a:blip r:embed="rId5"/>
          <a:stretch>
            <a:fillRect/>
          </a:stretch>
        </p:blipFill>
        <p:spPr>
          <a:xfrm>
            <a:off x="4411071" y="4236873"/>
            <a:ext cx="3106505" cy="2027403"/>
          </a:xfrm>
          <a:prstGeom prst="rect">
            <a:avLst/>
          </a:prstGeom>
        </p:spPr>
      </p:pic>
      <p:pic>
        <p:nvPicPr>
          <p:cNvPr id="15" name="Picture 14">
            <a:extLst>
              <a:ext uri="{FF2B5EF4-FFF2-40B4-BE49-F238E27FC236}">
                <a16:creationId xmlns:a16="http://schemas.microsoft.com/office/drawing/2014/main" id="{B4D7619D-1107-A78E-966F-7A642279E990}"/>
              </a:ext>
            </a:extLst>
          </p:cNvPr>
          <p:cNvPicPr>
            <a:picLocks noChangeAspect="1"/>
          </p:cNvPicPr>
          <p:nvPr/>
        </p:nvPicPr>
        <p:blipFill>
          <a:blip r:embed="rId6"/>
          <a:stretch>
            <a:fillRect/>
          </a:stretch>
        </p:blipFill>
        <p:spPr>
          <a:xfrm>
            <a:off x="5401587" y="1842851"/>
            <a:ext cx="5806023" cy="1224832"/>
          </a:xfrm>
          <a:prstGeom prst="rect">
            <a:avLst/>
          </a:prstGeom>
        </p:spPr>
      </p:pic>
      <p:sp>
        <p:nvSpPr>
          <p:cNvPr id="16" name="TextBox 15">
            <a:extLst>
              <a:ext uri="{FF2B5EF4-FFF2-40B4-BE49-F238E27FC236}">
                <a16:creationId xmlns:a16="http://schemas.microsoft.com/office/drawing/2014/main" id="{D2BCAAB2-3342-C2A7-24BA-B7323326AA8E}"/>
              </a:ext>
            </a:extLst>
          </p:cNvPr>
          <p:cNvSpPr txBox="1"/>
          <p:nvPr/>
        </p:nvSpPr>
        <p:spPr>
          <a:xfrm>
            <a:off x="1586783" y="3916295"/>
            <a:ext cx="1851789" cy="369332"/>
          </a:xfrm>
          <a:prstGeom prst="rect">
            <a:avLst/>
          </a:prstGeom>
          <a:noFill/>
        </p:spPr>
        <p:txBody>
          <a:bodyPr wrap="none" rtlCol="0">
            <a:spAutoFit/>
          </a:bodyPr>
          <a:lstStyle/>
          <a:p>
            <a:r>
              <a:rPr lang="en-US" dirty="0"/>
              <a:t>Real time image</a:t>
            </a:r>
          </a:p>
        </p:txBody>
      </p:sp>
      <p:sp>
        <p:nvSpPr>
          <p:cNvPr id="17" name="TextBox 16">
            <a:extLst>
              <a:ext uri="{FF2B5EF4-FFF2-40B4-BE49-F238E27FC236}">
                <a16:creationId xmlns:a16="http://schemas.microsoft.com/office/drawing/2014/main" id="{30EE6BC5-6A5D-C1AE-3F46-A5C18D682930}"/>
              </a:ext>
            </a:extLst>
          </p:cNvPr>
          <p:cNvSpPr txBox="1"/>
          <p:nvPr/>
        </p:nvSpPr>
        <p:spPr>
          <a:xfrm>
            <a:off x="5170103" y="3884029"/>
            <a:ext cx="1685077" cy="369332"/>
          </a:xfrm>
          <a:prstGeom prst="rect">
            <a:avLst/>
          </a:prstGeom>
          <a:noFill/>
        </p:spPr>
        <p:txBody>
          <a:bodyPr wrap="none" rtlCol="0">
            <a:spAutoFit/>
          </a:bodyPr>
          <a:lstStyle/>
          <a:p>
            <a:r>
              <a:rPr lang="en-US" dirty="0"/>
              <a:t>Path traversed</a:t>
            </a:r>
          </a:p>
        </p:txBody>
      </p:sp>
      <p:sp>
        <p:nvSpPr>
          <p:cNvPr id="18" name="TextBox 17">
            <a:extLst>
              <a:ext uri="{FF2B5EF4-FFF2-40B4-BE49-F238E27FC236}">
                <a16:creationId xmlns:a16="http://schemas.microsoft.com/office/drawing/2014/main" id="{A9DA800F-CEB6-CB58-217B-F423CCB87AAE}"/>
              </a:ext>
            </a:extLst>
          </p:cNvPr>
          <p:cNvSpPr txBox="1"/>
          <p:nvPr/>
        </p:nvSpPr>
        <p:spPr>
          <a:xfrm>
            <a:off x="8343457" y="3867541"/>
            <a:ext cx="2377574" cy="369332"/>
          </a:xfrm>
          <a:prstGeom prst="rect">
            <a:avLst/>
          </a:prstGeom>
          <a:noFill/>
        </p:spPr>
        <p:txBody>
          <a:bodyPr wrap="none" rtlCol="0">
            <a:spAutoFit/>
          </a:bodyPr>
          <a:lstStyle/>
          <a:p>
            <a:r>
              <a:rPr lang="en-US" dirty="0"/>
              <a:t>CoppeliaSim Window</a:t>
            </a:r>
          </a:p>
        </p:txBody>
      </p:sp>
    </p:spTree>
    <p:extLst>
      <p:ext uri="{BB962C8B-B14F-4D97-AF65-F5344CB8AC3E}">
        <p14:creationId xmlns:p14="http://schemas.microsoft.com/office/powerpoint/2010/main" val="673421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Future Scope</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429000" y="1323787"/>
            <a:ext cx="10778610" cy="2405066"/>
          </a:xfrm>
        </p:spPr>
        <p:txBody>
          <a:bodyPr>
            <a:noAutofit/>
          </a:bodyPr>
          <a:lstStyle/>
          <a:p>
            <a:pPr marL="285750" indent="-285750">
              <a:buFont typeface="Arial" panose="020B0604020202020204" pitchFamily="34" charset="0"/>
              <a:buChar char="•"/>
            </a:pPr>
            <a:r>
              <a:rPr lang="en-US" sz="2400" dirty="0"/>
              <a:t>DWA can be implemented using the computer vision.</a:t>
            </a:r>
          </a:p>
          <a:p>
            <a:pPr marL="285750" indent="-285750">
              <a:buFont typeface="Arial" panose="020B0604020202020204" pitchFamily="34" charset="0"/>
              <a:buChar char="•"/>
            </a:pPr>
            <a:r>
              <a:rPr lang="en-US" sz="2400" dirty="0"/>
              <a:t>Integration of DWA local planner with the A-star global planner.</a:t>
            </a:r>
          </a:p>
          <a:p>
            <a:pPr marL="285750" indent="-285750">
              <a:buFont typeface="Arial" panose="020B0604020202020204" pitchFamily="34" charset="0"/>
              <a:buChar char="•"/>
            </a:pPr>
            <a:r>
              <a:rPr lang="en-US" sz="2400" dirty="0"/>
              <a:t>Implementing the simulation with new simulator.</a:t>
            </a:r>
          </a:p>
          <a:p>
            <a:pPr marL="285750" indent="-285750">
              <a:buFont typeface="Arial" panose="020B0604020202020204" pitchFamily="34" charset="0"/>
              <a:buChar char="•"/>
            </a:pPr>
            <a:r>
              <a:rPr lang="en-US" sz="2400" dirty="0"/>
              <a:t>Implementing the Motion planning on Hardware.</a:t>
            </a:r>
          </a:p>
          <a:p>
            <a:pPr marL="285750" indent="-285750">
              <a:buFont typeface="Arial" panose="020B0604020202020204" pitchFamily="34" charset="0"/>
              <a:buChar char="•"/>
            </a:pPr>
            <a:endParaRPr lang="en-US" sz="2400" dirty="0">
              <a:solidFill>
                <a:srgbClr val="FF0000"/>
              </a:solidFill>
            </a:endParaRPr>
          </a:p>
          <a:p>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solidFill>
                <a:srgbClr val="FF0000"/>
              </a:solidFill>
            </a:endParaRPr>
          </a:p>
          <a:p>
            <a:endParaRPr lang="en-US" sz="2400" dirty="0"/>
          </a:p>
          <a:p>
            <a:pPr marL="342900" indent="-3429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endParaRPr lang="en-US" sz="2400"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spTree>
    <p:extLst>
      <p:ext uri="{BB962C8B-B14F-4D97-AF65-F5344CB8AC3E}">
        <p14:creationId xmlns:p14="http://schemas.microsoft.com/office/powerpoint/2010/main" val="1177831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Supplementary Material</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429000" y="1323786"/>
            <a:ext cx="10778610" cy="4732629"/>
          </a:xfrm>
        </p:spPr>
        <p:txBody>
          <a:bodyPr>
            <a:noAutofit/>
          </a:bodyPr>
          <a:lstStyle/>
          <a:p>
            <a:pPr marL="285750" indent="-285750">
              <a:buFont typeface="Arial" panose="020B0604020202020204" pitchFamily="34" charset="0"/>
              <a:buChar char="•"/>
            </a:pPr>
            <a:r>
              <a:rPr lang="en-US" dirty="0"/>
              <a:t>The complete code and scene of </a:t>
            </a:r>
            <a:r>
              <a:rPr lang="en-US" dirty="0">
                <a:solidFill>
                  <a:srgbClr val="FF0000"/>
                </a:solidFill>
              </a:rPr>
              <a:t>Motion planning</a:t>
            </a:r>
            <a:r>
              <a:rPr lang="en-US" dirty="0"/>
              <a:t> and </a:t>
            </a:r>
            <a:r>
              <a:rPr lang="en-US" dirty="0">
                <a:solidFill>
                  <a:srgbClr val="FF0000"/>
                </a:solidFill>
              </a:rPr>
              <a:t>DWA</a:t>
            </a:r>
            <a:r>
              <a:rPr lang="en-US" dirty="0"/>
              <a:t> is provided with required API bindings in “Project work” folder and following sub folders.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individual development codes for </a:t>
            </a:r>
            <a:r>
              <a:rPr lang="en-US" dirty="0">
                <a:solidFill>
                  <a:srgbClr val="FF0000"/>
                </a:solidFill>
              </a:rPr>
              <a:t>A-star</a:t>
            </a:r>
            <a:r>
              <a:rPr lang="en-US" dirty="0"/>
              <a:t>, </a:t>
            </a:r>
            <a:r>
              <a:rPr lang="en-US" dirty="0">
                <a:solidFill>
                  <a:srgbClr val="FF0000"/>
                </a:solidFill>
              </a:rPr>
              <a:t>spline fit</a:t>
            </a:r>
            <a:r>
              <a:rPr lang="en-US" dirty="0"/>
              <a:t>, and </a:t>
            </a:r>
            <a:r>
              <a:rPr lang="en-US" dirty="0">
                <a:solidFill>
                  <a:srgbClr val="FF0000"/>
                </a:solidFill>
              </a:rPr>
              <a:t>pure pursuit </a:t>
            </a:r>
            <a:r>
              <a:rPr lang="en-US" dirty="0"/>
              <a:t>is provided in the respective folders. </a:t>
            </a:r>
            <a:r>
              <a:rPr lang="en-US" dirty="0">
                <a:solidFill>
                  <a:srgbClr val="FF0000"/>
                </a:solidFill>
              </a:rPr>
              <a:t>CoppeliaSim setup guidance</a:t>
            </a:r>
            <a:r>
              <a:rPr lang="en-US" dirty="0"/>
              <a:t> is provided in respective folder and explained in the earlier slides.</a:t>
            </a:r>
          </a:p>
          <a:p>
            <a:pPr marL="285750" indent="-285750">
              <a:buFont typeface="Arial" panose="020B0604020202020204" pitchFamily="34" charset="0"/>
              <a:buChar char="•"/>
            </a:pPr>
            <a:endParaRPr lang="en-US" dirty="0">
              <a:solidFill>
                <a:srgbClr val="FF0000"/>
              </a:solidFill>
            </a:endParaRP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solidFill>
                <a:srgbClr val="FF0000"/>
              </a:solidFill>
            </a:endParaRPr>
          </a:p>
          <a:p>
            <a:endParaRPr lang="en-US" dirty="0"/>
          </a:p>
          <a:p>
            <a:pPr marL="342900" indent="-3429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pic>
        <p:nvPicPr>
          <p:cNvPr id="6" name="Picture 5">
            <a:extLst>
              <a:ext uri="{FF2B5EF4-FFF2-40B4-BE49-F238E27FC236}">
                <a16:creationId xmlns:a16="http://schemas.microsoft.com/office/drawing/2014/main" id="{E762FB2C-D44F-3595-5637-D108BEBEC01A}"/>
              </a:ext>
            </a:extLst>
          </p:cNvPr>
          <p:cNvPicPr>
            <a:picLocks noChangeAspect="1"/>
          </p:cNvPicPr>
          <p:nvPr/>
        </p:nvPicPr>
        <p:blipFill>
          <a:blip r:embed="rId2"/>
          <a:stretch>
            <a:fillRect/>
          </a:stretch>
        </p:blipFill>
        <p:spPr>
          <a:xfrm>
            <a:off x="775393" y="2022968"/>
            <a:ext cx="4402249" cy="1536428"/>
          </a:xfrm>
          <a:prstGeom prst="rect">
            <a:avLst/>
          </a:prstGeom>
        </p:spPr>
      </p:pic>
      <p:sp>
        <p:nvSpPr>
          <p:cNvPr id="7" name="Rectangle 6">
            <a:extLst>
              <a:ext uri="{FF2B5EF4-FFF2-40B4-BE49-F238E27FC236}">
                <a16:creationId xmlns:a16="http://schemas.microsoft.com/office/drawing/2014/main" id="{547A5F34-AF8A-5AA0-184A-1455ABD5A31F}"/>
              </a:ext>
            </a:extLst>
          </p:cNvPr>
          <p:cNvSpPr/>
          <p:nvPr/>
        </p:nvSpPr>
        <p:spPr>
          <a:xfrm>
            <a:off x="775393" y="2481948"/>
            <a:ext cx="1540295" cy="546264"/>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9B16D3A-0FFF-AAF3-45B0-AE89B24ECEEB}"/>
              </a:ext>
            </a:extLst>
          </p:cNvPr>
          <p:cNvPicPr>
            <a:picLocks noChangeAspect="1"/>
          </p:cNvPicPr>
          <p:nvPr/>
        </p:nvPicPr>
        <p:blipFill>
          <a:blip r:embed="rId2"/>
          <a:stretch>
            <a:fillRect/>
          </a:stretch>
        </p:blipFill>
        <p:spPr>
          <a:xfrm>
            <a:off x="775393" y="4885901"/>
            <a:ext cx="4114800" cy="1436106"/>
          </a:xfrm>
          <a:prstGeom prst="rect">
            <a:avLst/>
          </a:prstGeom>
        </p:spPr>
      </p:pic>
    </p:spTree>
    <p:extLst>
      <p:ext uri="{BB962C8B-B14F-4D97-AF65-F5344CB8AC3E}">
        <p14:creationId xmlns:p14="http://schemas.microsoft.com/office/powerpoint/2010/main" val="1079097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Supplementary Material</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429000" y="1323786"/>
            <a:ext cx="10778610" cy="4732629"/>
          </a:xfrm>
        </p:spPr>
        <p:txBody>
          <a:bodyPr>
            <a:noAutofit/>
          </a:bodyPr>
          <a:lstStyle/>
          <a:p>
            <a:pPr marL="285750" indent="-285750">
              <a:buFont typeface="Arial" panose="020B0604020202020204" pitchFamily="34" charset="0"/>
              <a:buChar char="•"/>
            </a:pPr>
            <a:r>
              <a:rPr lang="en-US" dirty="0"/>
              <a:t>Implementation of Motion planning on the </a:t>
            </a:r>
            <a:r>
              <a:rPr lang="en-US" dirty="0">
                <a:solidFill>
                  <a:srgbClr val="FF0000"/>
                </a:solidFill>
              </a:rPr>
              <a:t>bigger environment </a:t>
            </a:r>
            <a:r>
              <a:rPr lang="en-US" dirty="0"/>
              <a:t>is provided in the “</a:t>
            </a:r>
            <a:r>
              <a:rPr lang="en-US" dirty="0">
                <a:solidFill>
                  <a:srgbClr val="FF0000"/>
                </a:solidFill>
              </a:rPr>
              <a:t>Motion Planning Execution</a:t>
            </a:r>
            <a:r>
              <a:rPr lang="en-US" dirty="0"/>
              <a:t>” folder with code “</a:t>
            </a:r>
            <a:r>
              <a:rPr lang="en-US" dirty="0">
                <a:solidFill>
                  <a:srgbClr val="FF0000"/>
                </a:solidFill>
              </a:rPr>
              <a:t>Code_Motion_planning_P3DX_version_2.py</a:t>
            </a:r>
            <a:r>
              <a:rPr lang="en-US" dirty="0"/>
              <a:t>” and scene “</a:t>
            </a:r>
            <a:r>
              <a:rPr lang="en-US" dirty="0">
                <a:solidFill>
                  <a:srgbClr val="FF0000"/>
                </a:solidFill>
              </a:rPr>
              <a:t>Scene_Motion_planning_P3DX_version_2</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solidFill>
                <a:srgbClr val="FF0000"/>
              </a:solidFill>
            </a:endParaRP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solidFill>
                <a:srgbClr val="FF0000"/>
              </a:solidFill>
            </a:endParaRPr>
          </a:p>
          <a:p>
            <a:endParaRPr lang="en-US" dirty="0"/>
          </a:p>
          <a:p>
            <a:pPr marL="342900" indent="-3429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pic>
        <p:nvPicPr>
          <p:cNvPr id="9" name="Picture 8">
            <a:extLst>
              <a:ext uri="{FF2B5EF4-FFF2-40B4-BE49-F238E27FC236}">
                <a16:creationId xmlns:a16="http://schemas.microsoft.com/office/drawing/2014/main" id="{6EF02FA0-8172-F1E5-0851-8DB905CC8EA8}"/>
              </a:ext>
            </a:extLst>
          </p:cNvPr>
          <p:cNvPicPr>
            <a:picLocks noChangeAspect="1"/>
          </p:cNvPicPr>
          <p:nvPr/>
        </p:nvPicPr>
        <p:blipFill>
          <a:blip r:embed="rId2"/>
          <a:stretch>
            <a:fillRect/>
          </a:stretch>
        </p:blipFill>
        <p:spPr>
          <a:xfrm>
            <a:off x="488114" y="2554621"/>
            <a:ext cx="5259543" cy="3587100"/>
          </a:xfrm>
          <a:prstGeom prst="rect">
            <a:avLst/>
          </a:prstGeom>
        </p:spPr>
      </p:pic>
      <p:pic>
        <p:nvPicPr>
          <p:cNvPr id="11" name="Picture 10" descr="A green and red graph&#10;&#10;Description automatically generated">
            <a:extLst>
              <a:ext uri="{FF2B5EF4-FFF2-40B4-BE49-F238E27FC236}">
                <a16:creationId xmlns:a16="http://schemas.microsoft.com/office/drawing/2014/main" id="{B18D9F91-26B0-BFC6-A752-4025FE0B2055}"/>
              </a:ext>
            </a:extLst>
          </p:cNvPr>
          <p:cNvPicPr>
            <a:picLocks noChangeAspect="1"/>
          </p:cNvPicPr>
          <p:nvPr/>
        </p:nvPicPr>
        <p:blipFill>
          <a:blip r:embed="rId3"/>
          <a:stretch>
            <a:fillRect/>
          </a:stretch>
        </p:blipFill>
        <p:spPr>
          <a:xfrm>
            <a:off x="5957458" y="3143690"/>
            <a:ext cx="2290337" cy="2408961"/>
          </a:xfrm>
          <a:prstGeom prst="rect">
            <a:avLst/>
          </a:prstGeom>
        </p:spPr>
      </p:pic>
      <p:pic>
        <p:nvPicPr>
          <p:cNvPr id="13" name="Picture 12" descr="A diagram of a line&#10;&#10;Description automatically generated">
            <a:extLst>
              <a:ext uri="{FF2B5EF4-FFF2-40B4-BE49-F238E27FC236}">
                <a16:creationId xmlns:a16="http://schemas.microsoft.com/office/drawing/2014/main" id="{7F9544B6-02FD-F5C6-6343-49568D2E2B47}"/>
              </a:ext>
            </a:extLst>
          </p:cNvPr>
          <p:cNvPicPr>
            <a:picLocks noChangeAspect="1"/>
          </p:cNvPicPr>
          <p:nvPr/>
        </p:nvPicPr>
        <p:blipFill>
          <a:blip r:embed="rId4"/>
          <a:stretch>
            <a:fillRect/>
          </a:stretch>
        </p:blipFill>
        <p:spPr>
          <a:xfrm>
            <a:off x="8413487" y="3143689"/>
            <a:ext cx="3327485" cy="2408961"/>
          </a:xfrm>
          <a:prstGeom prst="rect">
            <a:avLst/>
          </a:prstGeom>
        </p:spPr>
      </p:pic>
    </p:spTree>
    <p:extLst>
      <p:ext uri="{BB962C8B-B14F-4D97-AF65-F5344CB8AC3E}">
        <p14:creationId xmlns:p14="http://schemas.microsoft.com/office/powerpoint/2010/main" val="85147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Google Drive link for the “Project work” folder</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429000" y="1323786"/>
            <a:ext cx="10778610" cy="4732629"/>
          </a:xfrm>
        </p:spPr>
        <p:txBody>
          <a:bodyPr>
            <a:noAutofit/>
          </a:bodyPr>
          <a:lstStyle/>
          <a:p>
            <a:pPr marL="285750" indent="-285750">
              <a:buFont typeface="Arial" panose="020B0604020202020204" pitchFamily="34" charset="0"/>
              <a:buChar char="•"/>
            </a:pPr>
            <a:r>
              <a:rPr lang="en-US" dirty="0"/>
              <a:t>Download “Project work” folder from the following Google Drive link. It is accessible to anyone with the link.</a:t>
            </a:r>
          </a:p>
          <a:p>
            <a:r>
              <a:rPr lang="en-US" dirty="0">
                <a:hlinkClick r:id="rId2"/>
              </a:rPr>
              <a:t>https://drive.google.com/drive/folders/1l3ni4km1TrvQbEWUJoVjoCS8c8aAXtpc?usp=sharing</a:t>
            </a:r>
            <a:endParaRPr lang="en-US" dirty="0"/>
          </a:p>
          <a:p>
            <a:endParaRPr lang="en-US" dirty="0"/>
          </a:p>
          <a:p>
            <a:pPr marL="285750" indent="-285750">
              <a:buFont typeface="Arial" panose="020B0604020202020204" pitchFamily="34" charset="0"/>
              <a:buChar char="•"/>
            </a:pPr>
            <a:r>
              <a:rPr lang="en-US" dirty="0"/>
              <a:t>YouTube Link for the working model of Motion planning on P-3DX.</a:t>
            </a:r>
          </a:p>
          <a:p>
            <a:r>
              <a:rPr lang="en-US" dirty="0"/>
              <a:t> P 3DX version 2 Video-    </a:t>
            </a:r>
            <a:r>
              <a:rPr lang="en-US" dirty="0">
                <a:hlinkClick r:id="rId3"/>
              </a:rPr>
              <a:t>https://youtu.be/2yMcM8VPj3c</a:t>
            </a:r>
            <a:endParaRPr lang="en-US" dirty="0"/>
          </a:p>
          <a:p>
            <a:r>
              <a:rPr lang="en-US" dirty="0"/>
              <a:t> P 3DX version 1 Video-    </a:t>
            </a:r>
            <a:r>
              <a:rPr lang="en-US" dirty="0">
                <a:hlinkClick r:id="rId4"/>
              </a:rPr>
              <a:t>https://youtu.be/OjDhxGP9NaU</a:t>
            </a:r>
            <a:endParaRPr lang="en-US" dirty="0"/>
          </a:p>
          <a:p>
            <a:r>
              <a:rPr lang="en-US" dirty="0"/>
              <a:t>DWA </a:t>
            </a:r>
            <a:r>
              <a:rPr lang="en-US" dirty="0" err="1"/>
              <a:t>CoppeliaSim</a:t>
            </a:r>
            <a:r>
              <a:rPr lang="en-US" dirty="0"/>
              <a:t> Python demo (Dynamic window Approach)- </a:t>
            </a:r>
            <a:r>
              <a:rPr lang="en-US" dirty="0">
                <a:hlinkClick r:id="rId5"/>
              </a:rPr>
              <a:t>https://youtu.be/P98ZjHzeOtQ</a:t>
            </a:r>
            <a:endParaRPr lang="en-US" dirty="0"/>
          </a:p>
          <a:p>
            <a:endParaRPr lang="en-US" dirty="0"/>
          </a:p>
          <a:p>
            <a:pPr marL="285750" indent="-285750">
              <a:buFont typeface="Arial" panose="020B0604020202020204" pitchFamily="34" charset="0"/>
              <a:buChar char="•"/>
            </a:pPr>
            <a:endParaRPr lang="en-US" dirty="0">
              <a:solidFill>
                <a:srgbClr val="FF0000"/>
              </a:solidFill>
            </a:endParaRP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342900" indent="-342900">
              <a:buFont typeface="Arial" panose="020B0604020202020204" pitchFamily="34" charset="0"/>
              <a:buChar char="•"/>
            </a:pPr>
            <a:endParaRPr lang="en-US" dirty="0">
              <a:solidFill>
                <a:srgbClr val="FF0000"/>
              </a:solidFill>
            </a:endParaRPr>
          </a:p>
          <a:p>
            <a:endParaRPr lang="en-US" dirty="0"/>
          </a:p>
          <a:p>
            <a:pPr marL="342900" indent="-3429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spTree>
    <p:extLst>
      <p:ext uri="{BB962C8B-B14F-4D97-AF65-F5344CB8AC3E}">
        <p14:creationId xmlns:p14="http://schemas.microsoft.com/office/powerpoint/2010/main" val="2287426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755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57">
            <a:extLst>
              <a:ext uri="{FF2B5EF4-FFF2-40B4-BE49-F238E27FC236}">
                <a16:creationId xmlns:a16="http://schemas.microsoft.com/office/drawing/2014/main" id="{3C965213-DEA0-994B-9144-28BEBA9AAF3B}"/>
              </a:ext>
            </a:extLst>
          </p:cNvPr>
          <p:cNvSpPr>
            <a:spLocks noGrp="1"/>
          </p:cNvSpPr>
          <p:nvPr>
            <p:ph type="title"/>
          </p:nvPr>
        </p:nvSpPr>
        <p:spPr/>
        <p:txBody>
          <a:bodyPr/>
          <a:lstStyle/>
          <a:p>
            <a:r>
              <a:rPr lang="en-US" dirty="0"/>
              <a:t>Introduction - Elements of the project</a:t>
            </a:r>
          </a:p>
        </p:txBody>
      </p:sp>
      <p:sp>
        <p:nvSpPr>
          <p:cNvPr id="62" name="Text Placeholder 61">
            <a:extLst>
              <a:ext uri="{FF2B5EF4-FFF2-40B4-BE49-F238E27FC236}">
                <a16:creationId xmlns:a16="http://schemas.microsoft.com/office/drawing/2014/main" id="{68D7AB35-4B3F-FB4F-B4B7-149EE89B848B}"/>
              </a:ext>
            </a:extLst>
          </p:cNvPr>
          <p:cNvSpPr>
            <a:spLocks noGrp="1"/>
          </p:cNvSpPr>
          <p:nvPr>
            <p:ph type="body" sz="quarter" idx="16"/>
          </p:nvPr>
        </p:nvSpPr>
        <p:spPr>
          <a:xfrm>
            <a:off x="397536" y="2707693"/>
            <a:ext cx="2608263" cy="438150"/>
          </a:xfrm>
        </p:spPr>
        <p:txBody>
          <a:bodyPr/>
          <a:lstStyle/>
          <a:p>
            <a:r>
              <a:rPr lang="en-US" dirty="0"/>
              <a:t>CoppeliaSim</a:t>
            </a:r>
          </a:p>
        </p:txBody>
      </p:sp>
      <p:pic>
        <p:nvPicPr>
          <p:cNvPr id="4" name="Picture Placeholder 3" descr="A logo for a company&#10;&#10;Description automatically generated">
            <a:extLst>
              <a:ext uri="{FF2B5EF4-FFF2-40B4-BE49-F238E27FC236}">
                <a16:creationId xmlns:a16="http://schemas.microsoft.com/office/drawing/2014/main" id="{BC960F3E-EBB5-2D65-5E9B-55C342014E67}"/>
              </a:ext>
            </a:extLst>
          </p:cNvPr>
          <p:cNvPicPr>
            <a:picLocks noGrp="1" noChangeAspect="1"/>
          </p:cNvPicPr>
          <p:nvPr>
            <p:ph type="pic" sz="quarter" idx="11"/>
          </p:nvPr>
        </p:nvPicPr>
        <p:blipFill>
          <a:blip r:embed="rId2"/>
          <a:srcRect l="2865" r="2865"/>
          <a:stretch>
            <a:fillRect/>
          </a:stretch>
        </p:blipFill>
        <p:spPr>
          <a:xfrm>
            <a:off x="1009650" y="1000125"/>
            <a:ext cx="1384300" cy="1468438"/>
          </a:xfrm>
        </p:spPr>
      </p:pic>
      <p:sp>
        <p:nvSpPr>
          <p:cNvPr id="59" name="Content Placeholder 58" descr="if picture or chart you must type your ADA compliant description here.">
            <a:extLst>
              <a:ext uri="{FF2B5EF4-FFF2-40B4-BE49-F238E27FC236}">
                <a16:creationId xmlns:a16="http://schemas.microsoft.com/office/drawing/2014/main" id="{830B8365-7279-0148-9368-7E2720701654}"/>
              </a:ext>
            </a:extLst>
          </p:cNvPr>
          <p:cNvSpPr>
            <a:spLocks noGrp="1"/>
          </p:cNvSpPr>
          <p:nvPr>
            <p:ph idx="1"/>
          </p:nvPr>
        </p:nvSpPr>
        <p:spPr>
          <a:xfrm>
            <a:off x="391248" y="3185438"/>
            <a:ext cx="2626658" cy="1588445"/>
          </a:xfrm>
        </p:spPr>
        <p:txBody>
          <a:bodyPr>
            <a:normAutofit/>
          </a:bodyPr>
          <a:lstStyle/>
          <a:p>
            <a:r>
              <a:rPr lang="en-US" sz="1400" dirty="0"/>
              <a:t>Simulator for executing the simulation of the Pioneer 3-DX</a:t>
            </a:r>
          </a:p>
        </p:txBody>
      </p:sp>
      <p:sp>
        <p:nvSpPr>
          <p:cNvPr id="2" name="Footer Placeholder 1">
            <a:extLst>
              <a:ext uri="{FF2B5EF4-FFF2-40B4-BE49-F238E27FC236}">
                <a16:creationId xmlns:a16="http://schemas.microsoft.com/office/drawing/2014/main" id="{F86043A8-C7BC-444B-B8FB-3B024D1CAE06}"/>
              </a:ext>
            </a:extLst>
          </p:cNvPr>
          <p:cNvSpPr>
            <a:spLocks noGrp="1"/>
          </p:cNvSpPr>
          <p:nvPr>
            <p:ph type="ftr" sz="quarter" idx="23"/>
          </p:nvPr>
        </p:nvSpPr>
        <p:spPr/>
        <p:txBody>
          <a:bodyPr/>
          <a:lstStyle/>
          <a:p>
            <a:r>
              <a:rPr lang="en-US"/>
              <a:t>UIC/MIE/Independent Study - ME 596 Spring 2024</a:t>
            </a:r>
            <a:endParaRPr lang="en-US" dirty="0"/>
          </a:p>
        </p:txBody>
      </p:sp>
      <p:sp>
        <p:nvSpPr>
          <p:cNvPr id="11" name="Text Placeholder 61">
            <a:extLst>
              <a:ext uri="{FF2B5EF4-FFF2-40B4-BE49-F238E27FC236}">
                <a16:creationId xmlns:a16="http://schemas.microsoft.com/office/drawing/2014/main" id="{8D8B987D-5473-DFBF-A3DA-ADDD5E21DF6E}"/>
              </a:ext>
            </a:extLst>
          </p:cNvPr>
          <p:cNvSpPr txBox="1">
            <a:spLocks/>
          </p:cNvSpPr>
          <p:nvPr/>
        </p:nvSpPr>
        <p:spPr>
          <a:xfrm>
            <a:off x="2485612" y="2707693"/>
            <a:ext cx="2608263" cy="438150"/>
          </a:xfrm>
          <a:prstGeom prst="rect">
            <a:avLst/>
          </a:prstGeom>
        </p:spPr>
        <p:txBody>
          <a:bodyPr vert="horz" lIns="0" tIns="0" rIns="0" bIns="0" rtlCol="0">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1800" b="1" i="0" kern="1200" baseline="0">
                <a:solidFill>
                  <a:schemeClr val="accent2"/>
                </a:solidFill>
                <a:latin typeface="Arial" panose="020B0604020202020204" pitchFamily="34" charset="0"/>
                <a:ea typeface="+mn-ea"/>
                <a:cs typeface="Arial" panose="020B0604020202020204" pitchFamily="34" charset="0"/>
              </a:defRPr>
            </a:lvl1pPr>
            <a:lvl2pPr marL="635000" indent="-177800" algn="l" defTabSz="914400" rtl="0" eaLnBrk="1" latinLnBrk="0" hangingPunct="1">
              <a:lnSpc>
                <a:spcPct val="100000"/>
              </a:lnSpc>
              <a:spcBef>
                <a:spcPts val="500"/>
              </a:spcBef>
              <a:buClr>
                <a:srgbClr val="001E62"/>
              </a:buClr>
              <a:buFont typeface="Arial" panose="020B0604020202020204" pitchFamily="34" charset="0"/>
              <a:buChar char="•"/>
              <a:tabLst/>
              <a:defRPr sz="2000" b="0" i="0" kern="1200">
                <a:solidFill>
                  <a:schemeClr val="tx1"/>
                </a:solidFill>
                <a:latin typeface="Arial" panose="020B0604020202020204" pitchFamily="34" charset="0"/>
                <a:ea typeface="+mn-ea"/>
                <a:cs typeface="+mn-cs"/>
              </a:defRPr>
            </a:lvl2pPr>
            <a:lvl3pPr marL="1098550" indent="-184150" algn="l" defTabSz="914400" rtl="0" eaLnBrk="1" latinLnBrk="0" hangingPunct="1">
              <a:lnSpc>
                <a:spcPct val="100000"/>
              </a:lnSpc>
              <a:spcBef>
                <a:spcPts val="500"/>
              </a:spcBef>
              <a:buClr>
                <a:srgbClr val="001E62"/>
              </a:buClr>
              <a:buFont typeface="System Font Regular"/>
              <a:buChar char="–"/>
              <a:tabLst/>
              <a:defRPr sz="16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Python</a:t>
            </a:r>
          </a:p>
        </p:txBody>
      </p:sp>
      <p:sp>
        <p:nvSpPr>
          <p:cNvPr id="12" name="Content Placeholder 58" descr="if picture or chart you must type your ADA compliant description here.">
            <a:extLst>
              <a:ext uri="{FF2B5EF4-FFF2-40B4-BE49-F238E27FC236}">
                <a16:creationId xmlns:a16="http://schemas.microsoft.com/office/drawing/2014/main" id="{F5881C05-BA93-A5B9-21DF-3444FD028AA9}"/>
              </a:ext>
            </a:extLst>
          </p:cNvPr>
          <p:cNvSpPr txBox="1">
            <a:spLocks/>
          </p:cNvSpPr>
          <p:nvPr/>
        </p:nvSpPr>
        <p:spPr>
          <a:xfrm>
            <a:off x="2479324" y="3185439"/>
            <a:ext cx="2626658" cy="923428"/>
          </a:xfrm>
          <a:prstGeom prst="rect">
            <a:avLst/>
          </a:prstGeom>
        </p:spPr>
        <p:txBody>
          <a:bodyPr vert="horz" lIns="0" tIns="0" rIns="0" bIns="0" rtlCol="0">
            <a:normAutofit/>
          </a:bodyPr>
          <a:lstStyle>
            <a:lvl1pPr marL="0" indent="0" algn="ctr" defTabSz="914400" rtl="0" eaLnBrk="1" latinLnBrk="0" hangingPunct="1">
              <a:lnSpc>
                <a:spcPct val="100000"/>
              </a:lnSpc>
              <a:spcBef>
                <a:spcPts val="1000"/>
              </a:spcBef>
              <a:buFontTx/>
              <a:buNone/>
              <a:defRPr lang="en-US" sz="1600" b="0" i="0" kern="1200" smtClean="0">
                <a:solidFill>
                  <a:schemeClr val="tx1"/>
                </a:solidFill>
                <a:effectLst/>
                <a:latin typeface="Arial" panose="020B0604020202020204" pitchFamily="34" charset="0"/>
                <a:ea typeface="+mn-ea"/>
                <a:cs typeface="+mn-cs"/>
              </a:defRPr>
            </a:lvl1pPr>
            <a:lvl2pPr marL="635000" indent="-177800" algn="l" defTabSz="914400" rtl="0" eaLnBrk="1" latinLnBrk="0" hangingPunct="1">
              <a:lnSpc>
                <a:spcPct val="100000"/>
              </a:lnSpc>
              <a:spcBef>
                <a:spcPts val="500"/>
              </a:spcBef>
              <a:buClr>
                <a:srgbClr val="001E62"/>
              </a:buClr>
              <a:buFont typeface="Arial" panose="020B0604020202020204" pitchFamily="34" charset="0"/>
              <a:buChar char="•"/>
              <a:tabLst/>
              <a:defRPr sz="2000" b="0" i="0" kern="1200">
                <a:solidFill>
                  <a:schemeClr val="tx1"/>
                </a:solidFill>
                <a:latin typeface="Arial" panose="020B0604020202020204" pitchFamily="34" charset="0"/>
                <a:ea typeface="+mn-ea"/>
                <a:cs typeface="+mn-cs"/>
              </a:defRPr>
            </a:lvl2pPr>
            <a:lvl3pPr marL="1030288" indent="-115888" algn="l" defTabSz="914400" rtl="0" eaLnBrk="1" latinLnBrk="0" hangingPunct="1">
              <a:lnSpc>
                <a:spcPct val="100000"/>
              </a:lnSpc>
              <a:spcBef>
                <a:spcPts val="500"/>
              </a:spcBef>
              <a:buClr>
                <a:srgbClr val="001E62"/>
              </a:buClr>
              <a:buFont typeface="System Font Regular"/>
              <a:buChar char="–"/>
              <a:tabLst/>
              <a:defRPr sz="1600" b="0" i="0" kern="1200">
                <a:solidFill>
                  <a:schemeClr val="tx1"/>
                </a:solidFill>
                <a:latin typeface="Arial" panose="020B0604020202020204" pitchFamily="34" charset="0"/>
                <a:ea typeface="+mn-ea"/>
                <a:cs typeface="+mn-cs"/>
              </a:defRPr>
            </a:lvl3pPr>
            <a:lvl4pPr marL="1485900" indent="-114300" algn="l" defTabSz="914400" rtl="0" eaLnBrk="1" latinLnBrk="0" hangingPunct="1">
              <a:lnSpc>
                <a:spcPct val="100000"/>
              </a:lnSpc>
              <a:spcBef>
                <a:spcPts val="500"/>
              </a:spcBef>
              <a:buClr>
                <a:srgbClr val="001E62"/>
              </a:buClr>
              <a:buFont typeface="Arial" panose="020B0604020202020204" pitchFamily="34" charset="0"/>
              <a:buChar char="•"/>
              <a:tabLst/>
              <a:defRPr sz="1200" b="0" i="0" kern="1200">
                <a:solidFill>
                  <a:schemeClr val="tx1"/>
                </a:solidFill>
                <a:latin typeface="Arial" panose="020B0604020202020204" pitchFamily="34" charset="0"/>
                <a:ea typeface="+mn-ea"/>
                <a:cs typeface="+mn-cs"/>
              </a:defRPr>
            </a:lvl4pPr>
            <a:lvl5pPr marL="1952625" indent="-123825" algn="l" defTabSz="914400" rtl="0" eaLnBrk="1" latinLnBrk="0" hangingPunct="1">
              <a:lnSpc>
                <a:spcPct val="100000"/>
              </a:lnSpc>
              <a:spcBef>
                <a:spcPts val="500"/>
              </a:spcBef>
              <a:buClr>
                <a:srgbClr val="001E62"/>
              </a:buClr>
              <a:buFont typeface="Arial" panose="020B0604020202020204" pitchFamily="34" charset="0"/>
              <a:buChar char="•"/>
              <a:tabLst/>
              <a:defRPr sz="12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Coding Language</a:t>
            </a:r>
          </a:p>
        </p:txBody>
      </p:sp>
      <p:pic>
        <p:nvPicPr>
          <p:cNvPr id="13" name="Picture 12">
            <a:extLst>
              <a:ext uri="{FF2B5EF4-FFF2-40B4-BE49-F238E27FC236}">
                <a16:creationId xmlns:a16="http://schemas.microsoft.com/office/drawing/2014/main" id="{E10C6091-DF9F-1A5E-34C9-FA7BCA136661}"/>
              </a:ext>
            </a:extLst>
          </p:cNvPr>
          <p:cNvPicPr>
            <a:picLocks noChangeAspect="1"/>
          </p:cNvPicPr>
          <p:nvPr/>
        </p:nvPicPr>
        <p:blipFill>
          <a:blip r:embed="rId3"/>
          <a:srcRect/>
          <a:stretch/>
        </p:blipFill>
        <p:spPr>
          <a:xfrm>
            <a:off x="3097787" y="1041691"/>
            <a:ext cx="1383912" cy="1383912"/>
          </a:xfrm>
          <a:prstGeom prst="rect">
            <a:avLst/>
          </a:prstGeom>
        </p:spPr>
      </p:pic>
      <p:sp>
        <p:nvSpPr>
          <p:cNvPr id="14" name="Text Placeholder 61">
            <a:extLst>
              <a:ext uri="{FF2B5EF4-FFF2-40B4-BE49-F238E27FC236}">
                <a16:creationId xmlns:a16="http://schemas.microsoft.com/office/drawing/2014/main" id="{E97D4D3F-25A8-B7DE-F2C6-CE37BDB739AB}"/>
              </a:ext>
            </a:extLst>
          </p:cNvPr>
          <p:cNvSpPr txBox="1">
            <a:spLocks/>
          </p:cNvSpPr>
          <p:nvPr/>
        </p:nvSpPr>
        <p:spPr>
          <a:xfrm>
            <a:off x="4490287" y="2707693"/>
            <a:ext cx="2608263" cy="438150"/>
          </a:xfrm>
          <a:prstGeom prst="rect">
            <a:avLst/>
          </a:prstGeom>
        </p:spPr>
        <p:txBody>
          <a:bodyPr vert="horz" lIns="0" tIns="0" rIns="0" bIns="0" rtlCol="0">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1800" b="1" i="0" kern="1200" baseline="0">
                <a:solidFill>
                  <a:schemeClr val="accent2"/>
                </a:solidFill>
                <a:latin typeface="Arial" panose="020B0604020202020204" pitchFamily="34" charset="0"/>
                <a:ea typeface="+mn-ea"/>
                <a:cs typeface="Arial" panose="020B0604020202020204" pitchFamily="34" charset="0"/>
              </a:defRPr>
            </a:lvl1pPr>
            <a:lvl2pPr marL="635000" indent="-177800" algn="l" defTabSz="914400" rtl="0" eaLnBrk="1" latinLnBrk="0" hangingPunct="1">
              <a:lnSpc>
                <a:spcPct val="100000"/>
              </a:lnSpc>
              <a:spcBef>
                <a:spcPts val="500"/>
              </a:spcBef>
              <a:buClr>
                <a:srgbClr val="001E62"/>
              </a:buClr>
              <a:buFont typeface="Arial" panose="020B0604020202020204" pitchFamily="34" charset="0"/>
              <a:buChar char="•"/>
              <a:tabLst/>
              <a:defRPr sz="2000" b="0" i="0" kern="1200">
                <a:solidFill>
                  <a:schemeClr val="tx1"/>
                </a:solidFill>
                <a:latin typeface="Arial" panose="020B0604020202020204" pitchFamily="34" charset="0"/>
                <a:ea typeface="+mn-ea"/>
                <a:cs typeface="+mn-cs"/>
              </a:defRPr>
            </a:lvl2pPr>
            <a:lvl3pPr marL="1098550" indent="-184150" algn="l" defTabSz="914400" rtl="0" eaLnBrk="1" latinLnBrk="0" hangingPunct="1">
              <a:lnSpc>
                <a:spcPct val="100000"/>
              </a:lnSpc>
              <a:spcBef>
                <a:spcPts val="500"/>
              </a:spcBef>
              <a:buClr>
                <a:srgbClr val="001E62"/>
              </a:buClr>
              <a:buFont typeface="System Font Regular"/>
              <a:buChar char="–"/>
              <a:tabLst/>
              <a:defRPr sz="16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Star</a:t>
            </a:r>
          </a:p>
        </p:txBody>
      </p:sp>
      <p:sp>
        <p:nvSpPr>
          <p:cNvPr id="15" name="Content Placeholder 58" descr="if picture or chart you must type your ADA compliant description here.">
            <a:extLst>
              <a:ext uri="{FF2B5EF4-FFF2-40B4-BE49-F238E27FC236}">
                <a16:creationId xmlns:a16="http://schemas.microsoft.com/office/drawing/2014/main" id="{EBB57A37-CD2C-B995-5AE2-02056AA59203}"/>
              </a:ext>
            </a:extLst>
          </p:cNvPr>
          <p:cNvSpPr txBox="1">
            <a:spLocks/>
          </p:cNvSpPr>
          <p:nvPr/>
        </p:nvSpPr>
        <p:spPr>
          <a:xfrm>
            <a:off x="4483999" y="3185439"/>
            <a:ext cx="2626658" cy="642024"/>
          </a:xfrm>
          <a:prstGeom prst="rect">
            <a:avLst/>
          </a:prstGeom>
        </p:spPr>
        <p:txBody>
          <a:bodyPr vert="horz" lIns="0" tIns="0" rIns="0" bIns="0" rtlCol="0">
            <a:normAutofit/>
          </a:bodyPr>
          <a:lstStyle>
            <a:lvl1pPr marL="0" indent="0" algn="ctr" defTabSz="914400" rtl="0" eaLnBrk="1" latinLnBrk="0" hangingPunct="1">
              <a:lnSpc>
                <a:spcPct val="100000"/>
              </a:lnSpc>
              <a:spcBef>
                <a:spcPts val="1000"/>
              </a:spcBef>
              <a:buFontTx/>
              <a:buNone/>
              <a:defRPr lang="en-US" sz="1600" b="0" i="0" kern="1200" smtClean="0">
                <a:solidFill>
                  <a:schemeClr val="tx1"/>
                </a:solidFill>
                <a:effectLst/>
                <a:latin typeface="Arial" panose="020B0604020202020204" pitchFamily="34" charset="0"/>
                <a:ea typeface="+mn-ea"/>
                <a:cs typeface="+mn-cs"/>
              </a:defRPr>
            </a:lvl1pPr>
            <a:lvl2pPr marL="635000" indent="-177800" algn="l" defTabSz="914400" rtl="0" eaLnBrk="1" latinLnBrk="0" hangingPunct="1">
              <a:lnSpc>
                <a:spcPct val="100000"/>
              </a:lnSpc>
              <a:spcBef>
                <a:spcPts val="500"/>
              </a:spcBef>
              <a:buClr>
                <a:srgbClr val="001E62"/>
              </a:buClr>
              <a:buFont typeface="Arial" panose="020B0604020202020204" pitchFamily="34" charset="0"/>
              <a:buChar char="•"/>
              <a:tabLst/>
              <a:defRPr sz="2000" b="0" i="0" kern="1200">
                <a:solidFill>
                  <a:schemeClr val="tx1"/>
                </a:solidFill>
                <a:latin typeface="Arial" panose="020B0604020202020204" pitchFamily="34" charset="0"/>
                <a:ea typeface="+mn-ea"/>
                <a:cs typeface="+mn-cs"/>
              </a:defRPr>
            </a:lvl2pPr>
            <a:lvl3pPr marL="1030288" indent="-115888" algn="l" defTabSz="914400" rtl="0" eaLnBrk="1" latinLnBrk="0" hangingPunct="1">
              <a:lnSpc>
                <a:spcPct val="100000"/>
              </a:lnSpc>
              <a:spcBef>
                <a:spcPts val="500"/>
              </a:spcBef>
              <a:buClr>
                <a:srgbClr val="001E62"/>
              </a:buClr>
              <a:buFont typeface="System Font Regular"/>
              <a:buChar char="–"/>
              <a:tabLst/>
              <a:defRPr sz="1600" b="0" i="0" kern="1200">
                <a:solidFill>
                  <a:schemeClr val="tx1"/>
                </a:solidFill>
                <a:latin typeface="Arial" panose="020B0604020202020204" pitchFamily="34" charset="0"/>
                <a:ea typeface="+mn-ea"/>
                <a:cs typeface="+mn-cs"/>
              </a:defRPr>
            </a:lvl3pPr>
            <a:lvl4pPr marL="1485900" indent="-114300" algn="l" defTabSz="914400" rtl="0" eaLnBrk="1" latinLnBrk="0" hangingPunct="1">
              <a:lnSpc>
                <a:spcPct val="100000"/>
              </a:lnSpc>
              <a:spcBef>
                <a:spcPts val="500"/>
              </a:spcBef>
              <a:buClr>
                <a:srgbClr val="001E62"/>
              </a:buClr>
              <a:buFont typeface="Arial" panose="020B0604020202020204" pitchFamily="34" charset="0"/>
              <a:buChar char="•"/>
              <a:tabLst/>
              <a:defRPr sz="1200" b="0" i="0" kern="1200">
                <a:solidFill>
                  <a:schemeClr val="tx1"/>
                </a:solidFill>
                <a:latin typeface="Arial" panose="020B0604020202020204" pitchFamily="34" charset="0"/>
                <a:ea typeface="+mn-ea"/>
                <a:cs typeface="+mn-cs"/>
              </a:defRPr>
            </a:lvl4pPr>
            <a:lvl5pPr marL="1952625" indent="-123825" algn="l" defTabSz="914400" rtl="0" eaLnBrk="1" latinLnBrk="0" hangingPunct="1">
              <a:lnSpc>
                <a:spcPct val="100000"/>
              </a:lnSpc>
              <a:spcBef>
                <a:spcPts val="500"/>
              </a:spcBef>
              <a:buClr>
                <a:srgbClr val="001E62"/>
              </a:buClr>
              <a:buFont typeface="Arial" panose="020B0604020202020204" pitchFamily="34" charset="0"/>
              <a:buChar char="•"/>
              <a:tabLst/>
              <a:defRPr sz="12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Path planning Algorithm</a:t>
            </a:r>
          </a:p>
          <a:p>
            <a:r>
              <a:rPr lang="en-US" sz="1400" dirty="0"/>
              <a:t>(Global path planning)</a:t>
            </a:r>
          </a:p>
        </p:txBody>
      </p:sp>
      <p:pic>
        <p:nvPicPr>
          <p:cNvPr id="16" name="Picture 15">
            <a:extLst>
              <a:ext uri="{FF2B5EF4-FFF2-40B4-BE49-F238E27FC236}">
                <a16:creationId xmlns:a16="http://schemas.microsoft.com/office/drawing/2014/main" id="{3781802F-DF46-58DC-0D40-BFD108AEB900}"/>
              </a:ext>
            </a:extLst>
          </p:cNvPr>
          <p:cNvPicPr>
            <a:picLocks noChangeAspect="1"/>
          </p:cNvPicPr>
          <p:nvPr/>
        </p:nvPicPr>
        <p:blipFill>
          <a:blip r:embed="rId4"/>
          <a:srcRect/>
          <a:stretch/>
        </p:blipFill>
        <p:spPr>
          <a:xfrm>
            <a:off x="5102462" y="1063822"/>
            <a:ext cx="1383912" cy="1339650"/>
          </a:xfrm>
          <a:prstGeom prst="rect">
            <a:avLst/>
          </a:prstGeom>
        </p:spPr>
      </p:pic>
      <p:sp>
        <p:nvSpPr>
          <p:cNvPr id="17" name="Text Placeholder 61">
            <a:extLst>
              <a:ext uri="{FF2B5EF4-FFF2-40B4-BE49-F238E27FC236}">
                <a16:creationId xmlns:a16="http://schemas.microsoft.com/office/drawing/2014/main" id="{C59E168F-481C-C219-F677-D0A355B18764}"/>
              </a:ext>
            </a:extLst>
          </p:cNvPr>
          <p:cNvSpPr txBox="1">
            <a:spLocks/>
          </p:cNvSpPr>
          <p:nvPr/>
        </p:nvSpPr>
        <p:spPr>
          <a:xfrm>
            <a:off x="6685251" y="2707693"/>
            <a:ext cx="2608263" cy="438150"/>
          </a:xfrm>
          <a:prstGeom prst="rect">
            <a:avLst/>
          </a:prstGeom>
        </p:spPr>
        <p:txBody>
          <a:bodyPr vert="horz" lIns="0" tIns="0" rIns="0" bIns="0" rtlCol="0">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1800" b="1" i="0" kern="1200" baseline="0">
                <a:solidFill>
                  <a:schemeClr val="accent2"/>
                </a:solidFill>
                <a:latin typeface="Arial" panose="020B0604020202020204" pitchFamily="34" charset="0"/>
                <a:ea typeface="+mn-ea"/>
                <a:cs typeface="Arial" panose="020B0604020202020204" pitchFamily="34" charset="0"/>
              </a:defRPr>
            </a:lvl1pPr>
            <a:lvl2pPr marL="635000" indent="-177800" algn="l" defTabSz="914400" rtl="0" eaLnBrk="1" latinLnBrk="0" hangingPunct="1">
              <a:lnSpc>
                <a:spcPct val="100000"/>
              </a:lnSpc>
              <a:spcBef>
                <a:spcPts val="500"/>
              </a:spcBef>
              <a:buClr>
                <a:srgbClr val="001E62"/>
              </a:buClr>
              <a:buFont typeface="Arial" panose="020B0604020202020204" pitchFamily="34" charset="0"/>
              <a:buChar char="•"/>
              <a:tabLst/>
              <a:defRPr sz="2000" b="0" i="0" kern="1200">
                <a:solidFill>
                  <a:schemeClr val="tx1"/>
                </a:solidFill>
                <a:latin typeface="Arial" panose="020B0604020202020204" pitchFamily="34" charset="0"/>
                <a:ea typeface="+mn-ea"/>
                <a:cs typeface="+mn-cs"/>
              </a:defRPr>
            </a:lvl2pPr>
            <a:lvl3pPr marL="1098550" indent="-184150" algn="l" defTabSz="914400" rtl="0" eaLnBrk="1" latinLnBrk="0" hangingPunct="1">
              <a:lnSpc>
                <a:spcPct val="100000"/>
              </a:lnSpc>
              <a:spcBef>
                <a:spcPts val="500"/>
              </a:spcBef>
              <a:buClr>
                <a:srgbClr val="001E62"/>
              </a:buClr>
              <a:buFont typeface="System Font Regular"/>
              <a:buChar char="–"/>
              <a:tabLst/>
              <a:defRPr sz="16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Occupancy Grid</a:t>
            </a:r>
          </a:p>
        </p:txBody>
      </p:sp>
      <p:sp>
        <p:nvSpPr>
          <p:cNvPr id="18" name="Content Placeholder 58" descr="if picture or chart you must type your ADA compliant description here.">
            <a:extLst>
              <a:ext uri="{FF2B5EF4-FFF2-40B4-BE49-F238E27FC236}">
                <a16:creationId xmlns:a16="http://schemas.microsoft.com/office/drawing/2014/main" id="{D0CDE0C3-8910-0B7D-123C-7F1E69AA2EAD}"/>
              </a:ext>
            </a:extLst>
          </p:cNvPr>
          <p:cNvSpPr txBox="1">
            <a:spLocks/>
          </p:cNvSpPr>
          <p:nvPr/>
        </p:nvSpPr>
        <p:spPr>
          <a:xfrm>
            <a:off x="6678963" y="3185439"/>
            <a:ext cx="2626658" cy="1588446"/>
          </a:xfrm>
          <a:prstGeom prst="rect">
            <a:avLst/>
          </a:prstGeom>
        </p:spPr>
        <p:txBody>
          <a:bodyPr vert="horz" lIns="0" tIns="0" rIns="0" bIns="0" rtlCol="0">
            <a:normAutofit/>
          </a:bodyPr>
          <a:lstStyle>
            <a:lvl1pPr marL="0" indent="0" algn="ctr" defTabSz="914400" rtl="0" eaLnBrk="1" latinLnBrk="0" hangingPunct="1">
              <a:lnSpc>
                <a:spcPct val="100000"/>
              </a:lnSpc>
              <a:spcBef>
                <a:spcPts val="1000"/>
              </a:spcBef>
              <a:buFontTx/>
              <a:buNone/>
              <a:defRPr lang="en-US" sz="1600" b="0" i="0" kern="1200" smtClean="0">
                <a:solidFill>
                  <a:schemeClr val="tx1"/>
                </a:solidFill>
                <a:effectLst/>
                <a:latin typeface="Arial" panose="020B0604020202020204" pitchFamily="34" charset="0"/>
                <a:ea typeface="+mn-ea"/>
                <a:cs typeface="+mn-cs"/>
              </a:defRPr>
            </a:lvl1pPr>
            <a:lvl2pPr marL="635000" indent="-177800" algn="l" defTabSz="914400" rtl="0" eaLnBrk="1" latinLnBrk="0" hangingPunct="1">
              <a:lnSpc>
                <a:spcPct val="100000"/>
              </a:lnSpc>
              <a:spcBef>
                <a:spcPts val="500"/>
              </a:spcBef>
              <a:buClr>
                <a:srgbClr val="001E62"/>
              </a:buClr>
              <a:buFont typeface="Arial" panose="020B0604020202020204" pitchFamily="34" charset="0"/>
              <a:buChar char="•"/>
              <a:tabLst/>
              <a:defRPr sz="2000" b="0" i="0" kern="1200">
                <a:solidFill>
                  <a:schemeClr val="tx1"/>
                </a:solidFill>
                <a:latin typeface="Arial" panose="020B0604020202020204" pitchFamily="34" charset="0"/>
                <a:ea typeface="+mn-ea"/>
                <a:cs typeface="+mn-cs"/>
              </a:defRPr>
            </a:lvl2pPr>
            <a:lvl3pPr marL="1030288" indent="-115888" algn="l" defTabSz="914400" rtl="0" eaLnBrk="1" latinLnBrk="0" hangingPunct="1">
              <a:lnSpc>
                <a:spcPct val="100000"/>
              </a:lnSpc>
              <a:spcBef>
                <a:spcPts val="500"/>
              </a:spcBef>
              <a:buClr>
                <a:srgbClr val="001E62"/>
              </a:buClr>
              <a:buFont typeface="System Font Regular"/>
              <a:buChar char="–"/>
              <a:tabLst/>
              <a:defRPr sz="1600" b="0" i="0" kern="1200">
                <a:solidFill>
                  <a:schemeClr val="tx1"/>
                </a:solidFill>
                <a:latin typeface="Arial" panose="020B0604020202020204" pitchFamily="34" charset="0"/>
                <a:ea typeface="+mn-ea"/>
                <a:cs typeface="+mn-cs"/>
              </a:defRPr>
            </a:lvl3pPr>
            <a:lvl4pPr marL="1485900" indent="-114300" algn="l" defTabSz="914400" rtl="0" eaLnBrk="1" latinLnBrk="0" hangingPunct="1">
              <a:lnSpc>
                <a:spcPct val="100000"/>
              </a:lnSpc>
              <a:spcBef>
                <a:spcPts val="500"/>
              </a:spcBef>
              <a:buClr>
                <a:srgbClr val="001E62"/>
              </a:buClr>
              <a:buFont typeface="Arial" panose="020B0604020202020204" pitchFamily="34" charset="0"/>
              <a:buChar char="•"/>
              <a:tabLst/>
              <a:defRPr sz="1200" b="0" i="0" kern="1200">
                <a:solidFill>
                  <a:schemeClr val="tx1"/>
                </a:solidFill>
                <a:latin typeface="Arial" panose="020B0604020202020204" pitchFamily="34" charset="0"/>
                <a:ea typeface="+mn-ea"/>
                <a:cs typeface="+mn-cs"/>
              </a:defRPr>
            </a:lvl4pPr>
            <a:lvl5pPr marL="1952625" indent="-123825" algn="l" defTabSz="914400" rtl="0" eaLnBrk="1" latinLnBrk="0" hangingPunct="1">
              <a:lnSpc>
                <a:spcPct val="100000"/>
              </a:lnSpc>
              <a:spcBef>
                <a:spcPts val="500"/>
              </a:spcBef>
              <a:buClr>
                <a:srgbClr val="001E62"/>
              </a:buClr>
              <a:buFont typeface="Arial" panose="020B0604020202020204" pitchFamily="34" charset="0"/>
              <a:buChar char="•"/>
              <a:tabLst/>
              <a:defRPr sz="12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Environment representation using the occupancy Grid</a:t>
            </a:r>
          </a:p>
        </p:txBody>
      </p:sp>
      <p:pic>
        <p:nvPicPr>
          <p:cNvPr id="19" name="Picture 18">
            <a:extLst>
              <a:ext uri="{FF2B5EF4-FFF2-40B4-BE49-F238E27FC236}">
                <a16:creationId xmlns:a16="http://schemas.microsoft.com/office/drawing/2014/main" id="{05353900-7DE0-8C96-C541-780249FD05BB}"/>
              </a:ext>
            </a:extLst>
          </p:cNvPr>
          <p:cNvPicPr>
            <a:picLocks noChangeAspect="1"/>
          </p:cNvPicPr>
          <p:nvPr/>
        </p:nvPicPr>
        <p:blipFill>
          <a:blip r:embed="rId5"/>
          <a:srcRect/>
          <a:stretch/>
        </p:blipFill>
        <p:spPr>
          <a:xfrm>
            <a:off x="7070617" y="1063822"/>
            <a:ext cx="1837527" cy="1339649"/>
          </a:xfrm>
          <a:prstGeom prst="rect">
            <a:avLst/>
          </a:prstGeom>
        </p:spPr>
      </p:pic>
      <p:sp>
        <p:nvSpPr>
          <p:cNvPr id="23" name="Text Placeholder 61">
            <a:extLst>
              <a:ext uri="{FF2B5EF4-FFF2-40B4-BE49-F238E27FC236}">
                <a16:creationId xmlns:a16="http://schemas.microsoft.com/office/drawing/2014/main" id="{9EC26494-E1F8-A4F0-CC79-6068058CE9CE}"/>
              </a:ext>
            </a:extLst>
          </p:cNvPr>
          <p:cNvSpPr txBox="1">
            <a:spLocks/>
          </p:cNvSpPr>
          <p:nvPr/>
        </p:nvSpPr>
        <p:spPr>
          <a:xfrm>
            <a:off x="8870205" y="2707693"/>
            <a:ext cx="2608263" cy="438150"/>
          </a:xfrm>
          <a:prstGeom prst="rect">
            <a:avLst/>
          </a:prstGeom>
        </p:spPr>
        <p:txBody>
          <a:bodyPr vert="horz" lIns="0" tIns="0" rIns="0" bIns="0" rtlCol="0">
            <a:normAutofit fontScale="92500" lnSpcReduction="10000"/>
          </a:bodyPr>
          <a:lstStyle>
            <a:lvl1pPr marL="0" marR="0" indent="0" algn="ctr" defTabSz="914400" rtl="0" eaLnBrk="1" fontAlgn="auto" latinLnBrk="0" hangingPunct="1">
              <a:lnSpc>
                <a:spcPct val="90000"/>
              </a:lnSpc>
              <a:spcBef>
                <a:spcPts val="1000"/>
              </a:spcBef>
              <a:spcAft>
                <a:spcPts val="0"/>
              </a:spcAft>
              <a:buClrTx/>
              <a:buSzTx/>
              <a:buFontTx/>
              <a:buNone/>
              <a:tabLst/>
              <a:defRPr sz="1800" b="1" i="0" kern="1200" baseline="0">
                <a:solidFill>
                  <a:schemeClr val="accent2"/>
                </a:solidFill>
                <a:latin typeface="Arial" panose="020B0604020202020204" pitchFamily="34" charset="0"/>
                <a:ea typeface="+mn-ea"/>
                <a:cs typeface="Arial" panose="020B0604020202020204" pitchFamily="34" charset="0"/>
              </a:defRPr>
            </a:lvl1pPr>
            <a:lvl2pPr marL="635000" indent="-177800" algn="l" defTabSz="914400" rtl="0" eaLnBrk="1" latinLnBrk="0" hangingPunct="1">
              <a:lnSpc>
                <a:spcPct val="100000"/>
              </a:lnSpc>
              <a:spcBef>
                <a:spcPts val="500"/>
              </a:spcBef>
              <a:buClr>
                <a:srgbClr val="001E62"/>
              </a:buClr>
              <a:buFont typeface="Arial" panose="020B0604020202020204" pitchFamily="34" charset="0"/>
              <a:buChar char="•"/>
              <a:tabLst/>
              <a:defRPr sz="2000" b="0" i="0" kern="1200">
                <a:solidFill>
                  <a:schemeClr val="tx1"/>
                </a:solidFill>
                <a:latin typeface="Arial" panose="020B0604020202020204" pitchFamily="34" charset="0"/>
                <a:ea typeface="+mn-ea"/>
                <a:cs typeface="+mn-cs"/>
              </a:defRPr>
            </a:lvl2pPr>
            <a:lvl3pPr marL="1098550" indent="-184150" algn="l" defTabSz="914400" rtl="0" eaLnBrk="1" latinLnBrk="0" hangingPunct="1">
              <a:lnSpc>
                <a:spcPct val="100000"/>
              </a:lnSpc>
              <a:spcBef>
                <a:spcPts val="500"/>
              </a:spcBef>
              <a:buClr>
                <a:srgbClr val="001E62"/>
              </a:buClr>
              <a:buFont typeface="System Font Regular"/>
              <a:buChar char="–"/>
              <a:tabLst/>
              <a:defRPr sz="16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Dynamic Window Approach</a:t>
            </a:r>
          </a:p>
        </p:txBody>
      </p:sp>
      <p:sp>
        <p:nvSpPr>
          <p:cNvPr id="24" name="Content Placeholder 58" descr="if picture or chart you must type your ADA compliant description here.">
            <a:extLst>
              <a:ext uri="{FF2B5EF4-FFF2-40B4-BE49-F238E27FC236}">
                <a16:creationId xmlns:a16="http://schemas.microsoft.com/office/drawing/2014/main" id="{63D29951-E681-425F-0BDF-313237A7E1C8}"/>
              </a:ext>
            </a:extLst>
          </p:cNvPr>
          <p:cNvSpPr txBox="1">
            <a:spLocks/>
          </p:cNvSpPr>
          <p:nvPr/>
        </p:nvSpPr>
        <p:spPr>
          <a:xfrm>
            <a:off x="8863917" y="3185439"/>
            <a:ext cx="2626658" cy="923428"/>
          </a:xfrm>
          <a:prstGeom prst="rect">
            <a:avLst/>
          </a:prstGeom>
        </p:spPr>
        <p:txBody>
          <a:bodyPr vert="horz" lIns="0" tIns="0" rIns="0" bIns="0" rtlCol="0">
            <a:normAutofit/>
          </a:bodyPr>
          <a:lstStyle>
            <a:lvl1pPr marL="0" indent="0" algn="ctr" defTabSz="914400" rtl="0" eaLnBrk="1" latinLnBrk="0" hangingPunct="1">
              <a:lnSpc>
                <a:spcPct val="100000"/>
              </a:lnSpc>
              <a:spcBef>
                <a:spcPts val="1000"/>
              </a:spcBef>
              <a:buFontTx/>
              <a:buNone/>
              <a:defRPr lang="en-US" sz="1600" b="0" i="0" kern="1200" smtClean="0">
                <a:solidFill>
                  <a:schemeClr val="tx1"/>
                </a:solidFill>
                <a:effectLst/>
                <a:latin typeface="Arial" panose="020B0604020202020204" pitchFamily="34" charset="0"/>
                <a:ea typeface="+mn-ea"/>
                <a:cs typeface="+mn-cs"/>
              </a:defRPr>
            </a:lvl1pPr>
            <a:lvl2pPr marL="635000" indent="-177800" algn="l" defTabSz="914400" rtl="0" eaLnBrk="1" latinLnBrk="0" hangingPunct="1">
              <a:lnSpc>
                <a:spcPct val="100000"/>
              </a:lnSpc>
              <a:spcBef>
                <a:spcPts val="500"/>
              </a:spcBef>
              <a:buClr>
                <a:srgbClr val="001E62"/>
              </a:buClr>
              <a:buFont typeface="Arial" panose="020B0604020202020204" pitchFamily="34" charset="0"/>
              <a:buChar char="•"/>
              <a:tabLst/>
              <a:defRPr sz="2000" b="0" i="0" kern="1200">
                <a:solidFill>
                  <a:schemeClr val="tx1"/>
                </a:solidFill>
                <a:latin typeface="Arial" panose="020B0604020202020204" pitchFamily="34" charset="0"/>
                <a:ea typeface="+mn-ea"/>
                <a:cs typeface="+mn-cs"/>
              </a:defRPr>
            </a:lvl2pPr>
            <a:lvl3pPr marL="1030288" indent="-115888" algn="l" defTabSz="914400" rtl="0" eaLnBrk="1" latinLnBrk="0" hangingPunct="1">
              <a:lnSpc>
                <a:spcPct val="100000"/>
              </a:lnSpc>
              <a:spcBef>
                <a:spcPts val="500"/>
              </a:spcBef>
              <a:buClr>
                <a:srgbClr val="001E62"/>
              </a:buClr>
              <a:buFont typeface="System Font Regular"/>
              <a:buChar char="–"/>
              <a:tabLst/>
              <a:defRPr sz="1600" b="0" i="0" kern="1200">
                <a:solidFill>
                  <a:schemeClr val="tx1"/>
                </a:solidFill>
                <a:latin typeface="Arial" panose="020B0604020202020204" pitchFamily="34" charset="0"/>
                <a:ea typeface="+mn-ea"/>
                <a:cs typeface="+mn-cs"/>
              </a:defRPr>
            </a:lvl3pPr>
            <a:lvl4pPr marL="1485900" indent="-114300" algn="l" defTabSz="914400" rtl="0" eaLnBrk="1" latinLnBrk="0" hangingPunct="1">
              <a:lnSpc>
                <a:spcPct val="100000"/>
              </a:lnSpc>
              <a:spcBef>
                <a:spcPts val="500"/>
              </a:spcBef>
              <a:buClr>
                <a:srgbClr val="001E62"/>
              </a:buClr>
              <a:buFont typeface="Arial" panose="020B0604020202020204" pitchFamily="34" charset="0"/>
              <a:buChar char="•"/>
              <a:tabLst/>
              <a:defRPr sz="1200" b="0" i="0" kern="1200">
                <a:solidFill>
                  <a:schemeClr val="tx1"/>
                </a:solidFill>
                <a:latin typeface="Arial" panose="020B0604020202020204" pitchFamily="34" charset="0"/>
                <a:ea typeface="+mn-ea"/>
                <a:cs typeface="+mn-cs"/>
              </a:defRPr>
            </a:lvl4pPr>
            <a:lvl5pPr marL="1952625" indent="-123825" algn="l" defTabSz="914400" rtl="0" eaLnBrk="1" latinLnBrk="0" hangingPunct="1">
              <a:lnSpc>
                <a:spcPct val="100000"/>
              </a:lnSpc>
              <a:spcBef>
                <a:spcPts val="500"/>
              </a:spcBef>
              <a:buClr>
                <a:srgbClr val="001E62"/>
              </a:buClr>
              <a:buFont typeface="Arial" panose="020B0604020202020204" pitchFamily="34" charset="0"/>
              <a:buChar char="•"/>
              <a:tabLst/>
              <a:defRPr sz="12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Local Path Planning</a:t>
            </a:r>
          </a:p>
        </p:txBody>
      </p:sp>
      <p:pic>
        <p:nvPicPr>
          <p:cNvPr id="25" name="Picture 24">
            <a:extLst>
              <a:ext uri="{FF2B5EF4-FFF2-40B4-BE49-F238E27FC236}">
                <a16:creationId xmlns:a16="http://schemas.microsoft.com/office/drawing/2014/main" id="{34E633EA-7A6B-DFA2-C811-50A47E3B0D30}"/>
              </a:ext>
            </a:extLst>
          </p:cNvPr>
          <p:cNvPicPr>
            <a:picLocks noChangeAspect="1"/>
          </p:cNvPicPr>
          <p:nvPr/>
        </p:nvPicPr>
        <p:blipFill>
          <a:blip r:embed="rId6"/>
          <a:srcRect/>
          <a:stretch/>
        </p:blipFill>
        <p:spPr>
          <a:xfrm>
            <a:off x="9469372" y="1063822"/>
            <a:ext cx="1409926" cy="1339649"/>
          </a:xfrm>
          <a:prstGeom prst="rect">
            <a:avLst/>
          </a:prstGeom>
        </p:spPr>
      </p:pic>
      <p:sp>
        <p:nvSpPr>
          <p:cNvPr id="26" name="Text Placeholder 61">
            <a:extLst>
              <a:ext uri="{FF2B5EF4-FFF2-40B4-BE49-F238E27FC236}">
                <a16:creationId xmlns:a16="http://schemas.microsoft.com/office/drawing/2014/main" id="{F00F8A10-6826-F1D7-A0AB-1FE6EFCF3450}"/>
              </a:ext>
            </a:extLst>
          </p:cNvPr>
          <p:cNvSpPr txBox="1">
            <a:spLocks/>
          </p:cNvSpPr>
          <p:nvPr/>
        </p:nvSpPr>
        <p:spPr>
          <a:xfrm>
            <a:off x="4490287" y="5702389"/>
            <a:ext cx="2608263" cy="438150"/>
          </a:xfrm>
          <a:prstGeom prst="rect">
            <a:avLst/>
          </a:prstGeom>
        </p:spPr>
        <p:txBody>
          <a:bodyPr vert="horz" lIns="0" tIns="0" rIns="0" bIns="0" rtlCol="0">
            <a:normAutofit/>
          </a:bodyPr>
          <a:lstStyle>
            <a:lvl1pPr marL="0" marR="0" indent="0" algn="ctr" defTabSz="914400" rtl="0" eaLnBrk="1" fontAlgn="auto" latinLnBrk="0" hangingPunct="1">
              <a:lnSpc>
                <a:spcPct val="90000"/>
              </a:lnSpc>
              <a:spcBef>
                <a:spcPts val="1000"/>
              </a:spcBef>
              <a:spcAft>
                <a:spcPts val="0"/>
              </a:spcAft>
              <a:buClrTx/>
              <a:buSzTx/>
              <a:buFontTx/>
              <a:buNone/>
              <a:tabLst/>
              <a:defRPr sz="1800" b="1" i="0" kern="1200" baseline="0">
                <a:solidFill>
                  <a:schemeClr val="accent2"/>
                </a:solidFill>
                <a:latin typeface="Arial" panose="020B0604020202020204" pitchFamily="34" charset="0"/>
                <a:ea typeface="+mn-ea"/>
                <a:cs typeface="Arial" panose="020B0604020202020204" pitchFamily="34" charset="0"/>
              </a:defRPr>
            </a:lvl1pPr>
            <a:lvl2pPr marL="635000" indent="-177800" algn="l" defTabSz="914400" rtl="0" eaLnBrk="1" latinLnBrk="0" hangingPunct="1">
              <a:lnSpc>
                <a:spcPct val="100000"/>
              </a:lnSpc>
              <a:spcBef>
                <a:spcPts val="500"/>
              </a:spcBef>
              <a:buClr>
                <a:srgbClr val="001E62"/>
              </a:buClr>
              <a:buFont typeface="Arial" panose="020B0604020202020204" pitchFamily="34" charset="0"/>
              <a:buChar char="•"/>
              <a:tabLst/>
              <a:defRPr sz="2000" b="0" i="0" kern="1200">
                <a:solidFill>
                  <a:schemeClr val="tx1"/>
                </a:solidFill>
                <a:latin typeface="Arial" panose="020B0604020202020204" pitchFamily="34" charset="0"/>
                <a:ea typeface="+mn-ea"/>
                <a:cs typeface="+mn-cs"/>
              </a:defRPr>
            </a:lvl2pPr>
            <a:lvl3pPr marL="1098550" indent="-184150" algn="l" defTabSz="914400" rtl="0" eaLnBrk="1" latinLnBrk="0" hangingPunct="1">
              <a:lnSpc>
                <a:spcPct val="100000"/>
              </a:lnSpc>
              <a:spcBef>
                <a:spcPts val="500"/>
              </a:spcBef>
              <a:buClr>
                <a:srgbClr val="001E62"/>
              </a:buClr>
              <a:buFont typeface="System Font Regular"/>
              <a:buChar char="–"/>
              <a:tabLst/>
              <a:defRPr sz="1600" b="0" i="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lumMod val="50000"/>
                    <a:lumOff val="50000"/>
                  </a:schemeClr>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Pioneer 3-DX</a:t>
            </a:r>
          </a:p>
        </p:txBody>
      </p:sp>
      <p:sp>
        <p:nvSpPr>
          <p:cNvPr id="27" name="Content Placeholder 58" descr="if picture or chart you must type your ADA compliant description here.">
            <a:extLst>
              <a:ext uri="{FF2B5EF4-FFF2-40B4-BE49-F238E27FC236}">
                <a16:creationId xmlns:a16="http://schemas.microsoft.com/office/drawing/2014/main" id="{BE07E6C6-4820-BB6C-F132-CCDBA54015D2}"/>
              </a:ext>
            </a:extLst>
          </p:cNvPr>
          <p:cNvSpPr txBox="1">
            <a:spLocks/>
          </p:cNvSpPr>
          <p:nvPr/>
        </p:nvSpPr>
        <p:spPr>
          <a:xfrm>
            <a:off x="4490287" y="6030250"/>
            <a:ext cx="2626658" cy="623657"/>
          </a:xfrm>
          <a:prstGeom prst="rect">
            <a:avLst/>
          </a:prstGeom>
        </p:spPr>
        <p:txBody>
          <a:bodyPr vert="horz" lIns="0" tIns="0" rIns="0" bIns="0" rtlCol="0">
            <a:noAutofit/>
          </a:bodyPr>
          <a:lstStyle>
            <a:lvl1pPr marL="0" indent="0" algn="ctr" defTabSz="914400" rtl="0" eaLnBrk="1" latinLnBrk="0" hangingPunct="1">
              <a:lnSpc>
                <a:spcPct val="100000"/>
              </a:lnSpc>
              <a:spcBef>
                <a:spcPts val="1000"/>
              </a:spcBef>
              <a:buFontTx/>
              <a:buNone/>
              <a:defRPr lang="en-US" sz="1600" b="0" i="0" kern="1200" smtClean="0">
                <a:solidFill>
                  <a:schemeClr val="tx1"/>
                </a:solidFill>
                <a:effectLst/>
                <a:latin typeface="Arial" panose="020B0604020202020204" pitchFamily="34" charset="0"/>
                <a:ea typeface="+mn-ea"/>
                <a:cs typeface="+mn-cs"/>
              </a:defRPr>
            </a:lvl1pPr>
            <a:lvl2pPr marL="635000" indent="-177800" algn="l" defTabSz="914400" rtl="0" eaLnBrk="1" latinLnBrk="0" hangingPunct="1">
              <a:lnSpc>
                <a:spcPct val="100000"/>
              </a:lnSpc>
              <a:spcBef>
                <a:spcPts val="500"/>
              </a:spcBef>
              <a:buClr>
                <a:srgbClr val="001E62"/>
              </a:buClr>
              <a:buFont typeface="Arial" panose="020B0604020202020204" pitchFamily="34" charset="0"/>
              <a:buChar char="•"/>
              <a:tabLst/>
              <a:defRPr sz="2000" b="0" i="0" kern="1200">
                <a:solidFill>
                  <a:schemeClr val="tx1"/>
                </a:solidFill>
                <a:latin typeface="Arial" panose="020B0604020202020204" pitchFamily="34" charset="0"/>
                <a:ea typeface="+mn-ea"/>
                <a:cs typeface="+mn-cs"/>
              </a:defRPr>
            </a:lvl2pPr>
            <a:lvl3pPr marL="1030288" indent="-115888" algn="l" defTabSz="914400" rtl="0" eaLnBrk="1" latinLnBrk="0" hangingPunct="1">
              <a:lnSpc>
                <a:spcPct val="100000"/>
              </a:lnSpc>
              <a:spcBef>
                <a:spcPts val="500"/>
              </a:spcBef>
              <a:buClr>
                <a:srgbClr val="001E62"/>
              </a:buClr>
              <a:buFont typeface="System Font Regular"/>
              <a:buChar char="–"/>
              <a:tabLst/>
              <a:defRPr sz="1600" b="0" i="0" kern="1200">
                <a:solidFill>
                  <a:schemeClr val="tx1"/>
                </a:solidFill>
                <a:latin typeface="Arial" panose="020B0604020202020204" pitchFamily="34" charset="0"/>
                <a:ea typeface="+mn-ea"/>
                <a:cs typeface="+mn-cs"/>
              </a:defRPr>
            </a:lvl3pPr>
            <a:lvl4pPr marL="1485900" indent="-114300" algn="l" defTabSz="914400" rtl="0" eaLnBrk="1" latinLnBrk="0" hangingPunct="1">
              <a:lnSpc>
                <a:spcPct val="100000"/>
              </a:lnSpc>
              <a:spcBef>
                <a:spcPts val="500"/>
              </a:spcBef>
              <a:buClr>
                <a:srgbClr val="001E62"/>
              </a:buClr>
              <a:buFont typeface="Arial" panose="020B0604020202020204" pitchFamily="34" charset="0"/>
              <a:buChar char="•"/>
              <a:tabLst/>
              <a:defRPr sz="1200" b="0" i="0" kern="1200">
                <a:solidFill>
                  <a:schemeClr val="tx1"/>
                </a:solidFill>
                <a:latin typeface="Arial" panose="020B0604020202020204" pitchFamily="34" charset="0"/>
                <a:ea typeface="+mn-ea"/>
                <a:cs typeface="+mn-cs"/>
              </a:defRPr>
            </a:lvl4pPr>
            <a:lvl5pPr marL="1952625" indent="-123825" algn="l" defTabSz="914400" rtl="0" eaLnBrk="1" latinLnBrk="0" hangingPunct="1">
              <a:lnSpc>
                <a:spcPct val="100000"/>
              </a:lnSpc>
              <a:spcBef>
                <a:spcPts val="500"/>
              </a:spcBef>
              <a:buClr>
                <a:srgbClr val="001E62"/>
              </a:buClr>
              <a:buFont typeface="Arial" panose="020B0604020202020204" pitchFamily="34" charset="0"/>
              <a:buChar char="•"/>
              <a:tabLst/>
              <a:defRPr sz="12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Mobile Robot</a:t>
            </a:r>
          </a:p>
        </p:txBody>
      </p:sp>
      <p:pic>
        <p:nvPicPr>
          <p:cNvPr id="28" name="Picture 27">
            <a:extLst>
              <a:ext uri="{FF2B5EF4-FFF2-40B4-BE49-F238E27FC236}">
                <a16:creationId xmlns:a16="http://schemas.microsoft.com/office/drawing/2014/main" id="{6E1B37E2-D012-E5A8-D6C2-35DD8D5F687E}"/>
              </a:ext>
            </a:extLst>
          </p:cNvPr>
          <p:cNvPicPr>
            <a:picLocks noChangeAspect="1"/>
          </p:cNvPicPr>
          <p:nvPr/>
        </p:nvPicPr>
        <p:blipFill>
          <a:blip r:embed="rId7"/>
          <a:srcRect/>
          <a:stretch/>
        </p:blipFill>
        <p:spPr>
          <a:xfrm>
            <a:off x="5015365" y="4229100"/>
            <a:ext cx="1576501" cy="1266759"/>
          </a:xfrm>
          <a:prstGeom prst="rect">
            <a:avLst/>
          </a:prstGeom>
        </p:spPr>
      </p:pic>
    </p:spTree>
    <p:extLst>
      <p:ext uri="{BB962C8B-B14F-4D97-AF65-F5344CB8AC3E}">
        <p14:creationId xmlns:p14="http://schemas.microsoft.com/office/powerpoint/2010/main" val="3646309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Introduction – Overview of work</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571500" y="1104616"/>
            <a:ext cx="11049000" cy="6186833"/>
          </a:xfrm>
        </p:spPr>
        <p:txBody>
          <a:bodyPr>
            <a:normAutofit/>
          </a:bodyPr>
          <a:lstStyle/>
          <a:p>
            <a:pPr marL="457200" indent="-457200">
              <a:buFont typeface="+mj-lt"/>
              <a:buAutoNum type="arabicPeriod"/>
            </a:pPr>
            <a:r>
              <a:rPr lang="en-US" sz="1800" dirty="0"/>
              <a:t>This presentation gives information of the work done in the project.</a:t>
            </a:r>
          </a:p>
          <a:p>
            <a:pPr marL="457200" indent="-457200">
              <a:buFont typeface="+mj-lt"/>
              <a:buAutoNum type="arabicPeriod"/>
            </a:pPr>
            <a:r>
              <a:rPr lang="en-US" sz="1800" dirty="0"/>
              <a:t>It includes step-by-step explanation to execute and modify the project.</a:t>
            </a:r>
          </a:p>
          <a:p>
            <a:pPr marL="457200" indent="-457200">
              <a:buFont typeface="+mj-lt"/>
              <a:buAutoNum type="arabicPeriod"/>
            </a:pPr>
            <a:r>
              <a:rPr lang="en-US" sz="1800" dirty="0"/>
              <a:t>The following modules have been explained in the subsequent slides.</a:t>
            </a:r>
          </a:p>
          <a:p>
            <a:pPr marL="457200" indent="-457200">
              <a:buFont typeface="Arial" panose="020B0604020202020204" pitchFamily="34" charset="0"/>
              <a:buChar char="•"/>
            </a:pPr>
            <a:r>
              <a:rPr lang="en-US" sz="1800" dirty="0">
                <a:solidFill>
                  <a:srgbClr val="FF0000"/>
                </a:solidFill>
              </a:rPr>
              <a:t>Initial setup of CoppeliaSim and python</a:t>
            </a:r>
          </a:p>
          <a:p>
            <a:pPr marL="457200" indent="-457200">
              <a:buFont typeface="Arial" panose="020B0604020202020204" pitchFamily="34" charset="0"/>
              <a:buChar char="•"/>
            </a:pPr>
            <a:r>
              <a:rPr lang="en-US" sz="1800" dirty="0">
                <a:solidFill>
                  <a:srgbClr val="FF0000"/>
                </a:solidFill>
              </a:rPr>
              <a:t>Execute the project using python script.</a:t>
            </a:r>
          </a:p>
          <a:p>
            <a:pPr marL="457200" indent="-457200">
              <a:buFont typeface="Arial" panose="020B0604020202020204" pitchFamily="34" charset="0"/>
              <a:buChar char="•"/>
            </a:pPr>
            <a:r>
              <a:rPr lang="en-US" sz="1800" dirty="0">
                <a:solidFill>
                  <a:srgbClr val="FF0000"/>
                </a:solidFill>
              </a:rPr>
              <a:t>Environment setup</a:t>
            </a:r>
          </a:p>
          <a:p>
            <a:pPr marL="457200" indent="-457200">
              <a:buFont typeface="Arial" panose="020B0604020202020204" pitchFamily="34" charset="0"/>
              <a:buChar char="•"/>
            </a:pPr>
            <a:r>
              <a:rPr lang="en-US" sz="1800" dirty="0">
                <a:solidFill>
                  <a:srgbClr val="FF0000"/>
                </a:solidFill>
              </a:rPr>
              <a:t>A Star global planner overview and code explanation</a:t>
            </a:r>
          </a:p>
          <a:p>
            <a:pPr marL="457200" indent="-457200">
              <a:buFont typeface="Arial" panose="020B0604020202020204" pitchFamily="34" charset="0"/>
              <a:buChar char="•"/>
            </a:pPr>
            <a:r>
              <a:rPr lang="en-US" sz="1800" dirty="0">
                <a:solidFill>
                  <a:srgbClr val="FF0000"/>
                </a:solidFill>
              </a:rPr>
              <a:t>Localization commands</a:t>
            </a:r>
          </a:p>
          <a:p>
            <a:pPr marL="457200" indent="-457200">
              <a:buFont typeface="Arial" panose="020B0604020202020204" pitchFamily="34" charset="0"/>
              <a:buChar char="•"/>
            </a:pPr>
            <a:r>
              <a:rPr lang="en-US" sz="1800" dirty="0">
                <a:solidFill>
                  <a:srgbClr val="FF0000"/>
                </a:solidFill>
              </a:rPr>
              <a:t>Trajectory generation</a:t>
            </a:r>
          </a:p>
          <a:p>
            <a:pPr marL="457200" indent="-457200">
              <a:buFont typeface="Arial" panose="020B0604020202020204" pitchFamily="34" charset="0"/>
              <a:buChar char="•"/>
            </a:pPr>
            <a:r>
              <a:rPr lang="en-US" sz="1800" dirty="0">
                <a:solidFill>
                  <a:srgbClr val="FF0000"/>
                </a:solidFill>
              </a:rPr>
              <a:t>Motion control</a:t>
            </a:r>
          </a:p>
          <a:p>
            <a:pPr marL="457200" indent="-457200">
              <a:buFont typeface="Arial" panose="020B0604020202020204" pitchFamily="34" charset="0"/>
              <a:buChar char="•"/>
            </a:pPr>
            <a:r>
              <a:rPr lang="en-US" sz="1800" dirty="0">
                <a:solidFill>
                  <a:srgbClr val="FF0000"/>
                </a:solidFill>
              </a:rPr>
              <a:t>DWA Local planner</a:t>
            </a:r>
          </a:p>
          <a:p>
            <a:pPr marL="457200" indent="-457200">
              <a:buFont typeface="Arial" panose="020B0604020202020204" pitchFamily="34" charset="0"/>
              <a:buChar char="•"/>
            </a:pPr>
            <a:r>
              <a:rPr lang="en-US" sz="1800" dirty="0">
                <a:solidFill>
                  <a:srgbClr val="FF0000"/>
                </a:solidFill>
              </a:rPr>
              <a:t>Computer vision </a:t>
            </a:r>
          </a:p>
          <a:p>
            <a:pPr marL="457200" indent="-457200">
              <a:buFont typeface="Arial" panose="020B0604020202020204" pitchFamily="34" charset="0"/>
              <a:buChar char="•"/>
            </a:pPr>
            <a:r>
              <a:rPr lang="en-US" sz="1800" dirty="0">
                <a:solidFill>
                  <a:srgbClr val="FF0000"/>
                </a:solidFill>
              </a:rPr>
              <a:t>Future work</a:t>
            </a:r>
          </a:p>
          <a:p>
            <a:pPr marL="457200" indent="-4572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endParaRPr lang="en-US" sz="1800"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spTree>
    <p:extLst>
      <p:ext uri="{BB962C8B-B14F-4D97-AF65-F5344CB8AC3E}">
        <p14:creationId xmlns:p14="http://schemas.microsoft.com/office/powerpoint/2010/main" val="2757067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Initial Setup</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571500" y="1175875"/>
            <a:ext cx="11049000" cy="3731644"/>
          </a:xfrm>
        </p:spPr>
        <p:txBody>
          <a:bodyPr>
            <a:normAutofit/>
          </a:bodyPr>
          <a:lstStyle/>
          <a:p>
            <a:r>
              <a:rPr lang="en-US" sz="2800" dirty="0">
                <a:solidFill>
                  <a:srgbClr val="FF0000"/>
                </a:solidFill>
              </a:rPr>
              <a:t>I have provided following folders with the package.</a:t>
            </a:r>
          </a:p>
          <a:p>
            <a:pPr marL="457200" indent="-457200">
              <a:buFont typeface="+mj-lt"/>
              <a:buAutoNum type="arabicPeriod"/>
            </a:pPr>
            <a:r>
              <a:rPr lang="en-US" sz="2800" dirty="0">
                <a:solidFill>
                  <a:srgbClr val="FF0000"/>
                </a:solidFill>
              </a:rPr>
              <a:t>CoppeliaSim setup guidance </a:t>
            </a:r>
          </a:p>
          <a:p>
            <a:pPr marL="457200" indent="-457200">
              <a:buFont typeface="+mj-lt"/>
              <a:buAutoNum type="arabicPeriod"/>
            </a:pPr>
            <a:r>
              <a:rPr lang="en-US" sz="2800" dirty="0">
                <a:solidFill>
                  <a:srgbClr val="FF0000"/>
                </a:solidFill>
              </a:rPr>
              <a:t>Project work</a:t>
            </a:r>
          </a:p>
          <a:p>
            <a:pPr marL="457200" indent="-457200">
              <a:buFont typeface="+mj-lt"/>
              <a:buAutoNum type="arabicPeriod"/>
            </a:pPr>
            <a:r>
              <a:rPr lang="en-US" sz="2800" dirty="0">
                <a:solidFill>
                  <a:srgbClr val="FF0000"/>
                </a:solidFill>
              </a:rPr>
              <a:t>Individual module development.</a:t>
            </a:r>
          </a:p>
          <a:p>
            <a:pPr marL="457200" indent="-457200">
              <a:buFont typeface="+mj-lt"/>
              <a:buAutoNum type="arabicPeriod"/>
            </a:pPr>
            <a:r>
              <a:rPr lang="en-US" sz="2800" dirty="0">
                <a:solidFill>
                  <a:srgbClr val="FF0000"/>
                </a:solidFill>
              </a:rPr>
              <a:t>Google Drive link for complete Project is provided at the last Slide.</a:t>
            </a:r>
            <a:endParaRPr lang="en-US" sz="2800" dirty="0"/>
          </a:p>
          <a:p>
            <a:pPr marL="457200" indent="-457200">
              <a:buFont typeface="+mj-lt"/>
              <a:buAutoNum type="arabicPeriod"/>
            </a:pPr>
            <a:endParaRPr lang="en-US" sz="2800" dirty="0"/>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endParaRPr lang="en-US" sz="2800" dirty="0"/>
          </a:p>
          <a:p>
            <a:endParaRPr lang="en-US" sz="2800"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spTree>
    <p:extLst>
      <p:ext uri="{BB962C8B-B14F-4D97-AF65-F5344CB8AC3E}">
        <p14:creationId xmlns:p14="http://schemas.microsoft.com/office/powerpoint/2010/main" val="3484082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Initial Setup</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571500" y="902742"/>
            <a:ext cx="11049000" cy="5727418"/>
          </a:xfrm>
        </p:spPr>
        <p:txBody>
          <a:bodyPr>
            <a:normAutofit/>
          </a:bodyPr>
          <a:lstStyle/>
          <a:p>
            <a:pPr marL="457200" indent="-457200">
              <a:buFont typeface="+mj-lt"/>
              <a:buAutoNum type="arabicPeriod"/>
            </a:pPr>
            <a:r>
              <a:rPr lang="en-US" dirty="0"/>
              <a:t>Download latest version of the CoppeliaSim and the Python.</a:t>
            </a:r>
          </a:p>
          <a:p>
            <a:pPr marL="457200" indent="-457200">
              <a:buFont typeface="+mj-lt"/>
              <a:buAutoNum type="arabicPeriod"/>
            </a:pPr>
            <a:r>
              <a:rPr lang="en-US" dirty="0"/>
              <a:t>Enable Python in the CoppeliaSim by providing the python path. Follow instructions in the file “</a:t>
            </a:r>
            <a:r>
              <a:rPr lang="en-US" b="1" dirty="0" err="1">
                <a:solidFill>
                  <a:srgbClr val="FF0000"/>
                </a:solidFill>
              </a:rPr>
              <a:t>setting_python_path</a:t>
            </a:r>
            <a:r>
              <a:rPr lang="en-US" dirty="0"/>
              <a:t>” provided in the folder “</a:t>
            </a:r>
            <a:r>
              <a:rPr lang="en-US" b="1" dirty="0" err="1"/>
              <a:t>CoppeliaSim_setup_guidance</a:t>
            </a:r>
            <a:r>
              <a:rPr lang="en-US" dirty="0"/>
              <a:t>”. This needs to be done </a:t>
            </a:r>
            <a:r>
              <a:rPr lang="en-US" b="1" dirty="0"/>
              <a:t>once</a:t>
            </a:r>
            <a:r>
              <a:rPr lang="en-US" dirty="0"/>
              <a:t> per system.</a:t>
            </a:r>
          </a:p>
          <a:p>
            <a:pPr marL="457200" indent="-457200">
              <a:buFont typeface="+mj-lt"/>
              <a:buAutoNum type="arabicPeriod"/>
            </a:pPr>
            <a:r>
              <a:rPr lang="en-US" dirty="0"/>
              <a:t>I have provided </a:t>
            </a:r>
            <a:r>
              <a:rPr lang="en-US" b="1" dirty="0"/>
              <a:t>Step 4  </a:t>
            </a:r>
            <a:r>
              <a:rPr lang="en-US" dirty="0"/>
              <a:t>files in the project work so; you can skip that step and move on to the next slide. If you want information for the initial setup, you can look at Step 4.</a:t>
            </a:r>
          </a:p>
          <a:p>
            <a:pPr marL="457200" indent="-457200">
              <a:buFont typeface="+mj-lt"/>
              <a:buAutoNum type="arabicPeriod"/>
            </a:pPr>
            <a:endParaRPr lang="en-US" dirty="0"/>
          </a:p>
          <a:p>
            <a:pPr marL="457200" indent="-457200">
              <a:buFont typeface="+mj-lt"/>
              <a:buAutoNum type="arabicPeriod"/>
            </a:pPr>
            <a:r>
              <a:rPr lang="en-US" dirty="0"/>
              <a:t>To control CoppeliaSim externally using python, use remote API Bindings provided by the CoppeliaSim. Use “</a:t>
            </a:r>
            <a:r>
              <a:rPr lang="en-US" b="1" dirty="0">
                <a:solidFill>
                  <a:srgbClr val="FF0000"/>
                </a:solidFill>
              </a:rPr>
              <a:t>CoppeliaSim Remote API binding.pdf</a:t>
            </a:r>
            <a:r>
              <a:rPr lang="en-US" dirty="0"/>
              <a:t>” provided in folder “</a:t>
            </a:r>
            <a:r>
              <a:rPr lang="en-US" b="1" dirty="0" err="1"/>
              <a:t>CoppeliaSim_setup_guidance</a:t>
            </a:r>
            <a:r>
              <a:rPr lang="en-US" b="1" dirty="0"/>
              <a:t>\</a:t>
            </a:r>
            <a:r>
              <a:rPr lang="en-US" b="1" dirty="0" err="1"/>
              <a:t>Set_Coppelia_External_Python</a:t>
            </a:r>
            <a:r>
              <a:rPr lang="en-US" b="1" dirty="0"/>
              <a:t> </a:t>
            </a:r>
            <a:r>
              <a:rPr lang="en-US" b="1" dirty="0" err="1"/>
              <a:t>Basics_Pioneer_Control</a:t>
            </a:r>
            <a:r>
              <a:rPr lang="en-US" dirty="0"/>
              <a:t>” for setup details. This task must be completed for each new project. Mentioned PDF gives names and location of files to be copied in the project folder.</a:t>
            </a:r>
          </a:p>
          <a:p>
            <a:pPr marL="457200" indent="-457200">
              <a:buFont typeface="+mj-lt"/>
              <a:buAutoNum type="arabicPeriod"/>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spTree>
    <p:extLst>
      <p:ext uri="{BB962C8B-B14F-4D97-AF65-F5344CB8AC3E}">
        <p14:creationId xmlns:p14="http://schemas.microsoft.com/office/powerpoint/2010/main" val="223775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Execution of the Project</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571500" y="1128372"/>
            <a:ext cx="10805061" cy="6578714"/>
          </a:xfrm>
        </p:spPr>
        <p:txBody>
          <a:bodyPr>
            <a:noAutofit/>
          </a:bodyPr>
          <a:lstStyle/>
          <a:p>
            <a:r>
              <a:rPr lang="en-US" dirty="0"/>
              <a:t>Running the project file</a:t>
            </a:r>
          </a:p>
          <a:p>
            <a:pPr marL="342900" indent="-342900">
              <a:buFont typeface="Arial" panose="020B0604020202020204" pitchFamily="34" charset="0"/>
              <a:buChar char="•"/>
            </a:pPr>
            <a:r>
              <a:rPr lang="en-US" dirty="0"/>
              <a:t>Open CoppeliaSim and open scene “</a:t>
            </a:r>
            <a:r>
              <a:rPr lang="en-US" dirty="0">
                <a:solidFill>
                  <a:srgbClr val="FF0000"/>
                </a:solidFill>
              </a:rPr>
              <a:t>Scene_Motion_planning_P3DX</a:t>
            </a:r>
            <a:r>
              <a:rPr lang="en-US" dirty="0"/>
              <a:t>” provided in folder “</a:t>
            </a:r>
            <a:r>
              <a:rPr lang="en-US" dirty="0">
                <a:solidFill>
                  <a:srgbClr val="FF0000"/>
                </a:solidFill>
              </a:rPr>
              <a:t>Project work\Motion Planning Execution</a:t>
            </a:r>
            <a:r>
              <a:rPr lang="en-US" dirty="0"/>
              <a:t>”.</a:t>
            </a:r>
          </a:p>
          <a:p>
            <a:pPr marL="342900" indent="-342900">
              <a:buFont typeface="Arial" panose="020B0604020202020204" pitchFamily="34" charset="0"/>
              <a:buChar char="•"/>
            </a:pPr>
            <a:r>
              <a:rPr lang="en-US" dirty="0"/>
              <a:t>Python connection command “</a:t>
            </a:r>
            <a:r>
              <a:rPr lang="en-US" dirty="0" err="1"/>
              <a:t>simRemoteApi.start</a:t>
            </a:r>
            <a:r>
              <a:rPr lang="en-US" dirty="0"/>
              <a:t>(19999)” is added in the “Floor” script.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PioneerP3DX default script is disabled.</a:t>
            </a:r>
          </a:p>
          <a:p>
            <a:pPr marL="342900" indent="-342900">
              <a:buFont typeface="Arial" panose="020B0604020202020204" pitchFamily="34" charset="0"/>
              <a:buChar char="•"/>
            </a:pPr>
            <a:r>
              <a:rPr lang="en-US" dirty="0"/>
              <a:t>Open “</a:t>
            </a:r>
            <a:r>
              <a:rPr lang="en-US" dirty="0">
                <a:solidFill>
                  <a:srgbClr val="FF0000"/>
                </a:solidFill>
              </a:rPr>
              <a:t>Command prompt</a:t>
            </a:r>
            <a:r>
              <a:rPr lang="en-US" dirty="0"/>
              <a:t>” or “</a:t>
            </a:r>
            <a:r>
              <a:rPr lang="en-US" dirty="0">
                <a:solidFill>
                  <a:srgbClr val="FF0000"/>
                </a:solidFill>
              </a:rPr>
              <a:t>Spyder</a:t>
            </a:r>
            <a:r>
              <a:rPr lang="en-US" dirty="0"/>
              <a:t>” for code execution.</a:t>
            </a:r>
          </a:p>
          <a:p>
            <a:pPr marL="342900" indent="-342900">
              <a:buFont typeface="Arial" panose="020B0604020202020204" pitchFamily="34" charset="0"/>
              <a:buChar char="•"/>
            </a:pPr>
            <a:r>
              <a:rPr lang="en-US" dirty="0"/>
              <a:t>Scene “</a:t>
            </a:r>
            <a:r>
              <a:rPr lang="en-US" dirty="0">
                <a:solidFill>
                  <a:srgbClr val="FF0000"/>
                </a:solidFill>
              </a:rPr>
              <a:t>Scene_Motion_planning_P3DX.ttt</a:t>
            </a:r>
            <a:r>
              <a:rPr lang="en-US" dirty="0"/>
              <a:t>”, Code “</a:t>
            </a:r>
            <a:r>
              <a:rPr lang="en-US" dirty="0">
                <a:solidFill>
                  <a:srgbClr val="FF0000"/>
                </a:solidFill>
              </a:rPr>
              <a:t>Code_Motion_planning_P3DX.py</a:t>
            </a:r>
            <a:r>
              <a:rPr lang="en-US" dirty="0"/>
              <a:t>” and Python API bindings for Windows OS and MacOS are copied in the folder “</a:t>
            </a:r>
            <a:r>
              <a:rPr lang="en-US" dirty="0">
                <a:solidFill>
                  <a:srgbClr val="FF0000"/>
                </a:solidFill>
              </a:rPr>
              <a:t>Project work\Motion Planning Execution</a:t>
            </a:r>
            <a:r>
              <a:rPr lang="en-US" dirty="0"/>
              <a:t>”. For details refer slide 3 - point 4.</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Run the code “Motion_planning_P3DX.py” from folder “Project work”</a:t>
            </a:r>
          </a:p>
          <a:p>
            <a:pPr marL="457200" indent="-457200">
              <a:buFont typeface="+mj-lt"/>
              <a:buAutoNum type="arabicPeriod"/>
            </a:pPr>
            <a:endParaRPr lang="en-US" dirty="0"/>
          </a:p>
          <a:p>
            <a:pPr marL="457200" indent="-457200">
              <a:buFont typeface="+mj-lt"/>
              <a:buAutoNum type="arabicPeriod"/>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pic>
        <p:nvPicPr>
          <p:cNvPr id="8" name="Picture 7">
            <a:extLst>
              <a:ext uri="{FF2B5EF4-FFF2-40B4-BE49-F238E27FC236}">
                <a16:creationId xmlns:a16="http://schemas.microsoft.com/office/drawing/2014/main" id="{049EC628-F091-E4FF-ECDF-4FA0F38F5587}"/>
              </a:ext>
            </a:extLst>
          </p:cNvPr>
          <p:cNvPicPr>
            <a:picLocks noChangeAspect="1"/>
          </p:cNvPicPr>
          <p:nvPr/>
        </p:nvPicPr>
        <p:blipFill>
          <a:blip r:embed="rId2"/>
          <a:stretch>
            <a:fillRect/>
          </a:stretch>
        </p:blipFill>
        <p:spPr>
          <a:xfrm>
            <a:off x="963383" y="2943707"/>
            <a:ext cx="6178868" cy="1187511"/>
          </a:xfrm>
          <a:prstGeom prst="rect">
            <a:avLst/>
          </a:prstGeom>
        </p:spPr>
      </p:pic>
    </p:spTree>
    <p:extLst>
      <p:ext uri="{BB962C8B-B14F-4D97-AF65-F5344CB8AC3E}">
        <p14:creationId xmlns:p14="http://schemas.microsoft.com/office/powerpoint/2010/main" val="466079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Execution of the Project</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571500" y="1128372"/>
            <a:ext cx="10805061" cy="6578714"/>
          </a:xfrm>
        </p:spPr>
        <p:txBody>
          <a:bodyPr>
            <a:noAutofit/>
          </a:bodyPr>
          <a:lstStyle/>
          <a:p>
            <a:r>
              <a:rPr lang="en-US" dirty="0"/>
              <a:t>Running the project file</a:t>
            </a:r>
          </a:p>
          <a:p>
            <a:pPr marL="342900" indent="-342900">
              <a:buFont typeface="Arial" panose="020B0604020202020204" pitchFamily="34" charset="0"/>
              <a:buChar char="•"/>
            </a:pPr>
            <a:r>
              <a:rPr lang="en-US" dirty="0"/>
              <a:t>Run scene “</a:t>
            </a:r>
            <a:r>
              <a:rPr lang="en-US" dirty="0">
                <a:solidFill>
                  <a:srgbClr val="FF0000"/>
                </a:solidFill>
              </a:rPr>
              <a:t>Scene_Motion_planning_P3DX</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Run the Code “</a:t>
            </a:r>
            <a:r>
              <a:rPr lang="en-US" dirty="0">
                <a:solidFill>
                  <a:srgbClr val="FF0000"/>
                </a:solidFill>
              </a:rPr>
              <a:t>Code_Motion_planning_P3DX.py</a:t>
            </a:r>
            <a:r>
              <a:rPr lang="en-US" dirty="0"/>
              <a:t>” using Spyder or Command Prompt.</a:t>
            </a:r>
          </a:p>
          <a:p>
            <a:pPr marL="342900" indent="-342900">
              <a:buFont typeface="Arial" panose="020B0604020202020204" pitchFamily="34" charset="0"/>
              <a:buChar char="•"/>
            </a:pPr>
            <a:r>
              <a:rPr lang="en-US" dirty="0"/>
              <a:t>Use following command to run code using command prompt</a:t>
            </a:r>
          </a:p>
          <a:p>
            <a:r>
              <a:rPr lang="en-US" dirty="0"/>
              <a:t>     </a:t>
            </a:r>
            <a:r>
              <a:rPr lang="en-US" dirty="0">
                <a:solidFill>
                  <a:srgbClr val="FF0000"/>
                </a:solidFill>
              </a:rPr>
              <a:t>python</a:t>
            </a:r>
            <a:r>
              <a:rPr lang="en-US" dirty="0"/>
              <a:t> &lt;replace with path&gt;</a:t>
            </a:r>
            <a:r>
              <a:rPr lang="en-US" dirty="0">
                <a:solidFill>
                  <a:srgbClr val="FF0000"/>
                </a:solidFill>
              </a:rPr>
              <a:t>\ Motion Planning Execution \ Code_Motion_planning_P3DX.py</a:t>
            </a:r>
          </a:p>
          <a:p>
            <a:pPr marL="342900" indent="-342900">
              <a:buFont typeface="Arial" panose="020B0604020202020204" pitchFamily="34" charset="0"/>
              <a:buChar char="•"/>
            </a:pPr>
            <a:r>
              <a:rPr lang="en-US" dirty="0"/>
              <a:t>This will start executing the motion planning algorithm and Pioneer 3DX will start moving to reach the goal based on optimized path.</a:t>
            </a:r>
          </a:p>
          <a:p>
            <a:endParaRPr lang="en-US" dirty="0"/>
          </a:p>
          <a:p>
            <a:pPr marL="457200" indent="-457200">
              <a:buFont typeface="+mj-lt"/>
              <a:buAutoNum type="arabicPeriod"/>
            </a:pPr>
            <a:endParaRPr lang="en-US" dirty="0"/>
          </a:p>
          <a:p>
            <a:pPr marL="457200" indent="-457200">
              <a:buFont typeface="+mj-lt"/>
              <a:buAutoNum type="arabicPeriod"/>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pic>
        <p:nvPicPr>
          <p:cNvPr id="6" name="Picture 5">
            <a:extLst>
              <a:ext uri="{FF2B5EF4-FFF2-40B4-BE49-F238E27FC236}">
                <a16:creationId xmlns:a16="http://schemas.microsoft.com/office/drawing/2014/main" id="{8F894601-1DBF-0B18-8F35-BCF00448CE07}"/>
              </a:ext>
            </a:extLst>
          </p:cNvPr>
          <p:cNvPicPr>
            <a:picLocks noChangeAspect="1"/>
          </p:cNvPicPr>
          <p:nvPr/>
        </p:nvPicPr>
        <p:blipFill>
          <a:blip r:embed="rId2"/>
          <a:stretch>
            <a:fillRect/>
          </a:stretch>
        </p:blipFill>
        <p:spPr>
          <a:xfrm>
            <a:off x="815438" y="2086574"/>
            <a:ext cx="9748947" cy="946327"/>
          </a:xfrm>
          <a:prstGeom prst="rect">
            <a:avLst/>
          </a:prstGeom>
        </p:spPr>
      </p:pic>
    </p:spTree>
    <p:extLst>
      <p:ext uri="{BB962C8B-B14F-4D97-AF65-F5344CB8AC3E}">
        <p14:creationId xmlns:p14="http://schemas.microsoft.com/office/powerpoint/2010/main" val="438926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8877-55E5-2549-A3DA-4BABD78A7FD8}"/>
              </a:ext>
            </a:extLst>
          </p:cNvPr>
          <p:cNvSpPr>
            <a:spLocks noGrp="1"/>
          </p:cNvSpPr>
          <p:nvPr>
            <p:ph type="title"/>
          </p:nvPr>
        </p:nvSpPr>
        <p:spPr/>
        <p:txBody>
          <a:bodyPr/>
          <a:lstStyle/>
          <a:p>
            <a:r>
              <a:rPr lang="en-US" dirty="0"/>
              <a:t>Execution of the Project</a:t>
            </a:r>
          </a:p>
        </p:txBody>
      </p:sp>
      <p:sp>
        <p:nvSpPr>
          <p:cNvPr id="3" name="Content Placeholder 2" descr="if picture or chart you must type your ADA compliant description here.">
            <a:extLst>
              <a:ext uri="{FF2B5EF4-FFF2-40B4-BE49-F238E27FC236}">
                <a16:creationId xmlns:a16="http://schemas.microsoft.com/office/drawing/2014/main" id="{C31247D7-93A6-D442-B601-7B8AB21E3569}"/>
              </a:ext>
            </a:extLst>
          </p:cNvPr>
          <p:cNvSpPr>
            <a:spLocks noGrp="1"/>
          </p:cNvSpPr>
          <p:nvPr>
            <p:ph idx="1"/>
          </p:nvPr>
        </p:nvSpPr>
        <p:spPr>
          <a:xfrm>
            <a:off x="571500" y="1128372"/>
            <a:ext cx="10923814" cy="6578714"/>
          </a:xfrm>
        </p:spPr>
        <p:txBody>
          <a:bodyPr>
            <a:noAutofit/>
          </a:bodyPr>
          <a:lstStyle/>
          <a:p>
            <a:r>
              <a:rPr lang="en-US" dirty="0"/>
              <a:t>Output of the execution of code</a:t>
            </a:r>
          </a:p>
          <a:p>
            <a:pPr marL="342900" indent="-342900">
              <a:buFont typeface="Arial" panose="020B0604020202020204" pitchFamily="34" charset="0"/>
              <a:buChar char="•"/>
            </a:pPr>
            <a:r>
              <a:rPr lang="en-US" dirty="0"/>
              <a:t>Based on Spyder or Command prompt. The code will generate following filles and output.</a:t>
            </a:r>
          </a:p>
          <a:p>
            <a:pPr marL="342900" indent="-342900">
              <a:buFont typeface="Arial" panose="020B0604020202020204" pitchFamily="34" charset="0"/>
              <a:buChar char="•"/>
            </a:pPr>
            <a:r>
              <a:rPr lang="en-US" dirty="0"/>
              <a:t>Optimal Path (Grid) and Optimal Path (World Coordinates) to be followed by the Pioneer 3DX.</a:t>
            </a:r>
          </a:p>
          <a:p>
            <a:pPr marL="342900" indent="-342900">
              <a:buFont typeface="Arial" panose="020B0604020202020204" pitchFamily="34" charset="0"/>
              <a:buChar char="•"/>
            </a:pPr>
            <a:r>
              <a:rPr lang="en-US" dirty="0"/>
              <a:t>Images for Map, Optimized path avoiding the obstacles and Path followed by the Pioneer 3DX.</a:t>
            </a:r>
          </a:p>
          <a:p>
            <a:pPr marL="342900" indent="-342900">
              <a:buFont typeface="Arial" panose="020B0604020202020204" pitchFamily="34" charset="0"/>
              <a:buChar char="•"/>
            </a:pPr>
            <a:r>
              <a:rPr lang="en-US" dirty="0"/>
              <a:t>It will also generate the live co-ordinates of the Pioneer 3DX.</a:t>
            </a:r>
          </a:p>
          <a:p>
            <a:pPr marL="342900" indent="-342900">
              <a:buFont typeface="Arial" panose="020B0604020202020204" pitchFamily="34" charset="0"/>
              <a:buChar char="•"/>
            </a:pPr>
            <a:r>
              <a:rPr lang="en-US" dirty="0"/>
              <a:t>At the end it will provide message “Reached the final goal!”.</a:t>
            </a:r>
          </a:p>
          <a:p>
            <a:endParaRPr lang="en-US" dirty="0"/>
          </a:p>
          <a:p>
            <a:pPr marL="457200" indent="-457200">
              <a:buFont typeface="+mj-lt"/>
              <a:buAutoNum type="arabicPeriod"/>
            </a:pPr>
            <a:endParaRPr lang="en-US" dirty="0"/>
          </a:p>
          <a:p>
            <a:pPr marL="457200" indent="-457200">
              <a:buFont typeface="+mj-lt"/>
              <a:buAutoNum type="arabicPeriod"/>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p:txBody>
      </p:sp>
      <p:sp>
        <p:nvSpPr>
          <p:cNvPr id="4" name="Footer Placeholder 3">
            <a:extLst>
              <a:ext uri="{FF2B5EF4-FFF2-40B4-BE49-F238E27FC236}">
                <a16:creationId xmlns:a16="http://schemas.microsoft.com/office/drawing/2014/main" id="{CECDC9E5-2D48-AD4B-ADB5-318D08CB920E}"/>
              </a:ext>
            </a:extLst>
          </p:cNvPr>
          <p:cNvSpPr>
            <a:spLocks noGrp="1"/>
          </p:cNvSpPr>
          <p:nvPr>
            <p:ph type="ftr" sz="quarter" idx="10"/>
          </p:nvPr>
        </p:nvSpPr>
        <p:spPr/>
        <p:txBody>
          <a:bodyPr/>
          <a:lstStyle/>
          <a:p>
            <a:r>
              <a:rPr lang="en-US"/>
              <a:t>UIC/MIE/Independent Study - ME 596 Spring 2024</a:t>
            </a:r>
            <a:endParaRPr lang="en-US" dirty="0"/>
          </a:p>
        </p:txBody>
      </p:sp>
      <p:pic>
        <p:nvPicPr>
          <p:cNvPr id="9" name="Picture 8" descr="A green and red rectangles with numbers&#10;&#10;Description automatically generated">
            <a:extLst>
              <a:ext uri="{FF2B5EF4-FFF2-40B4-BE49-F238E27FC236}">
                <a16:creationId xmlns:a16="http://schemas.microsoft.com/office/drawing/2014/main" id="{99DF81DE-4769-552F-5BEA-8F2E73794DF7}"/>
              </a:ext>
            </a:extLst>
          </p:cNvPr>
          <p:cNvPicPr>
            <a:picLocks noChangeAspect="1"/>
          </p:cNvPicPr>
          <p:nvPr/>
        </p:nvPicPr>
        <p:blipFill>
          <a:blip r:embed="rId2"/>
          <a:stretch>
            <a:fillRect/>
          </a:stretch>
        </p:blipFill>
        <p:spPr>
          <a:xfrm>
            <a:off x="972907" y="3897367"/>
            <a:ext cx="2263733" cy="2439288"/>
          </a:xfrm>
          <a:prstGeom prst="rect">
            <a:avLst/>
          </a:prstGeom>
        </p:spPr>
      </p:pic>
      <p:pic>
        <p:nvPicPr>
          <p:cNvPr id="11" name="Picture 10" descr="A graph with a green and red line&#10;&#10;Description automatically generated with medium confidence">
            <a:extLst>
              <a:ext uri="{FF2B5EF4-FFF2-40B4-BE49-F238E27FC236}">
                <a16:creationId xmlns:a16="http://schemas.microsoft.com/office/drawing/2014/main" id="{78F668E9-A28A-754D-D409-38606222F227}"/>
              </a:ext>
            </a:extLst>
          </p:cNvPr>
          <p:cNvPicPr>
            <a:picLocks noChangeAspect="1"/>
          </p:cNvPicPr>
          <p:nvPr/>
        </p:nvPicPr>
        <p:blipFill>
          <a:blip r:embed="rId3"/>
          <a:stretch>
            <a:fillRect/>
          </a:stretch>
        </p:blipFill>
        <p:spPr>
          <a:xfrm>
            <a:off x="3236640" y="3897367"/>
            <a:ext cx="2263733" cy="2439288"/>
          </a:xfrm>
          <a:prstGeom prst="rect">
            <a:avLst/>
          </a:prstGeom>
        </p:spPr>
      </p:pic>
      <p:pic>
        <p:nvPicPr>
          <p:cNvPr id="13" name="Picture 12" descr="A graph of a path&#10;&#10;Description automatically generated">
            <a:extLst>
              <a:ext uri="{FF2B5EF4-FFF2-40B4-BE49-F238E27FC236}">
                <a16:creationId xmlns:a16="http://schemas.microsoft.com/office/drawing/2014/main" id="{72557CE6-23F7-24E3-6AEC-E72F1365A2DB}"/>
              </a:ext>
            </a:extLst>
          </p:cNvPr>
          <p:cNvPicPr>
            <a:picLocks noChangeAspect="1"/>
          </p:cNvPicPr>
          <p:nvPr/>
        </p:nvPicPr>
        <p:blipFill>
          <a:blip r:embed="rId4"/>
          <a:stretch>
            <a:fillRect/>
          </a:stretch>
        </p:blipFill>
        <p:spPr>
          <a:xfrm>
            <a:off x="5500373" y="4034091"/>
            <a:ext cx="3180519" cy="2302564"/>
          </a:xfrm>
          <a:prstGeom prst="rect">
            <a:avLst/>
          </a:prstGeom>
        </p:spPr>
      </p:pic>
      <p:pic>
        <p:nvPicPr>
          <p:cNvPr id="15" name="Picture 14">
            <a:extLst>
              <a:ext uri="{FF2B5EF4-FFF2-40B4-BE49-F238E27FC236}">
                <a16:creationId xmlns:a16="http://schemas.microsoft.com/office/drawing/2014/main" id="{4238A59C-859B-502B-9B97-D08C90E6F683}"/>
              </a:ext>
            </a:extLst>
          </p:cNvPr>
          <p:cNvPicPr>
            <a:picLocks noChangeAspect="1"/>
          </p:cNvPicPr>
          <p:nvPr/>
        </p:nvPicPr>
        <p:blipFill>
          <a:blip r:embed="rId5"/>
          <a:stretch>
            <a:fillRect/>
          </a:stretch>
        </p:blipFill>
        <p:spPr>
          <a:xfrm>
            <a:off x="8680892" y="4180148"/>
            <a:ext cx="2537533" cy="2010449"/>
          </a:xfrm>
          <a:prstGeom prst="rect">
            <a:avLst/>
          </a:prstGeom>
        </p:spPr>
      </p:pic>
      <p:pic>
        <p:nvPicPr>
          <p:cNvPr id="17" name="Picture 16">
            <a:extLst>
              <a:ext uri="{FF2B5EF4-FFF2-40B4-BE49-F238E27FC236}">
                <a16:creationId xmlns:a16="http://schemas.microsoft.com/office/drawing/2014/main" id="{908BA96E-0C61-CD2C-19A3-0FFA214B3DD2}"/>
              </a:ext>
            </a:extLst>
          </p:cNvPr>
          <p:cNvPicPr>
            <a:picLocks noChangeAspect="1"/>
          </p:cNvPicPr>
          <p:nvPr/>
        </p:nvPicPr>
        <p:blipFill>
          <a:blip r:embed="rId6"/>
          <a:stretch>
            <a:fillRect/>
          </a:stretch>
        </p:blipFill>
        <p:spPr>
          <a:xfrm>
            <a:off x="7677231" y="3487151"/>
            <a:ext cx="3162463" cy="419122"/>
          </a:xfrm>
          <a:prstGeom prst="rect">
            <a:avLst/>
          </a:prstGeom>
        </p:spPr>
      </p:pic>
    </p:spTree>
    <p:extLst>
      <p:ext uri="{BB962C8B-B14F-4D97-AF65-F5344CB8AC3E}">
        <p14:creationId xmlns:p14="http://schemas.microsoft.com/office/powerpoint/2010/main" val="1456288909"/>
      </p:ext>
    </p:extLst>
  </p:cSld>
  <p:clrMapOvr>
    <a:masterClrMapping/>
  </p:clrMapOvr>
</p:sld>
</file>

<file path=ppt/theme/theme1.xml><?xml version="1.0" encoding="utf-8"?>
<a:theme xmlns:a="http://schemas.openxmlformats.org/drawingml/2006/main" name="1_UIC">
  <a:themeElements>
    <a:clrScheme name="UIC">
      <a:dk1>
        <a:srgbClr val="575757"/>
      </a:dk1>
      <a:lt1>
        <a:srgbClr val="FFFFFF"/>
      </a:lt1>
      <a:dk2>
        <a:srgbClr val="001D69"/>
      </a:dk2>
      <a:lt2>
        <a:srgbClr val="F2F7EB"/>
      </a:lt2>
      <a:accent1>
        <a:srgbClr val="D40032"/>
      </a:accent1>
      <a:accent2>
        <a:srgbClr val="001E61"/>
      </a:accent2>
      <a:accent3>
        <a:srgbClr val="41B6E5"/>
      </a:accent3>
      <a:accent4>
        <a:srgbClr val="FFBE3E"/>
      </a:accent4>
      <a:accent5>
        <a:srgbClr val="0085AD"/>
      </a:accent5>
      <a:accent6>
        <a:srgbClr val="D0D2CF"/>
      </a:accent6>
      <a:hlink>
        <a:srgbClr val="41B6E6"/>
      </a:hlink>
      <a:folHlink>
        <a:srgbClr val="001E6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C" id="{B82EF8CA-CF45-B347-9F86-BDCB680E2AB6}" vid="{5E8F787F-D014-A040-8B66-4854019F9F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15521</TotalTime>
  <Words>2772</Words>
  <Application>Microsoft Office PowerPoint</Application>
  <PresentationFormat>Widescreen</PresentationFormat>
  <Paragraphs>460</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Open Sans</vt:lpstr>
      <vt:lpstr>System Font Regular</vt:lpstr>
      <vt:lpstr>1_UIC</vt:lpstr>
      <vt:lpstr>Simulated Motion Planning of Mobile Robot- Pioneer 3-DX</vt:lpstr>
      <vt:lpstr>Introduction</vt:lpstr>
      <vt:lpstr>Introduction - Elements of the project</vt:lpstr>
      <vt:lpstr>Introduction – Overview of work</vt:lpstr>
      <vt:lpstr>Initial Setup</vt:lpstr>
      <vt:lpstr>Initial Setup</vt:lpstr>
      <vt:lpstr>Execution of the Project</vt:lpstr>
      <vt:lpstr>Execution of the Project</vt:lpstr>
      <vt:lpstr>Execution of the Project</vt:lpstr>
      <vt:lpstr>Motion planning code and algorithm explanation</vt:lpstr>
      <vt:lpstr>Motion planning code and algorithm explanation</vt:lpstr>
      <vt:lpstr>Motion planning code and algorithm explanation</vt:lpstr>
      <vt:lpstr>Motion planning code and algorithm explanation</vt:lpstr>
      <vt:lpstr>Motion planning code and algorithm explanation</vt:lpstr>
      <vt:lpstr>Motion planning code and algorithm explanation</vt:lpstr>
      <vt:lpstr>Motion planning code and algorithm explanation</vt:lpstr>
      <vt:lpstr>Motion planning code and algorithm explanation</vt:lpstr>
      <vt:lpstr>Motion planning code and algorithm explanation</vt:lpstr>
      <vt:lpstr>Motion planning code and algorithm explanation</vt:lpstr>
      <vt:lpstr>Motion planning code and algorithm explanation</vt:lpstr>
      <vt:lpstr>Motion planning code and algorithm explanation</vt:lpstr>
      <vt:lpstr>DWA Local planner development</vt:lpstr>
      <vt:lpstr>DWA Local planner development</vt:lpstr>
      <vt:lpstr>DWA Local planner development</vt:lpstr>
      <vt:lpstr>Future Scope</vt:lpstr>
      <vt:lpstr>Supplementary Material</vt:lpstr>
      <vt:lpstr>Supplementary Material</vt:lpstr>
      <vt:lpstr>Google Drive link for the “Project work” folder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Campbell</dc:creator>
  <cp:lastModifiedBy>SAURABH BHARANE</cp:lastModifiedBy>
  <cp:revision>277</cp:revision>
  <dcterms:created xsi:type="dcterms:W3CDTF">2020-05-04T17:53:51Z</dcterms:created>
  <dcterms:modified xsi:type="dcterms:W3CDTF">2024-05-01T19:30:47Z</dcterms:modified>
</cp:coreProperties>
</file>